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  <p:sldId id="519" r:id="rId271"/>
    <p:sldId id="520" r:id="rId272"/>
    <p:sldId id="521" r:id="rId273"/>
    <p:sldId id="522" r:id="rId274"/>
    <p:sldId id="523" r:id="rId275"/>
    <p:sldId id="524" r:id="rId276"/>
    <p:sldId id="525" r:id="rId277"/>
    <p:sldId id="526" r:id="rId278"/>
    <p:sldId id="527" r:id="rId279"/>
    <p:sldId id="528" r:id="rId280"/>
    <p:sldId id="529" r:id="rId281"/>
    <p:sldId id="530" r:id="rId282"/>
    <p:sldId id="531" r:id="rId283"/>
    <p:sldId id="532" r:id="rId284"/>
    <p:sldId id="533" r:id="rId285"/>
    <p:sldId id="534" r:id="rId286"/>
    <p:sldId id="535" r:id="rId287"/>
    <p:sldId id="536" r:id="rId288"/>
    <p:sldId id="537" r:id="rId289"/>
    <p:sldId id="538" r:id="rId290"/>
    <p:sldId id="539" r:id="rId291"/>
    <p:sldId id="540" r:id="rId292"/>
    <p:sldId id="541" r:id="rId293"/>
    <p:sldId id="542" r:id="rId294"/>
    <p:sldId id="543" r:id="rId295"/>
    <p:sldId id="544" r:id="rId296"/>
    <p:sldId id="545" r:id="rId297"/>
    <p:sldId id="546" r:id="rId298"/>
    <p:sldId id="547" r:id="rId299"/>
    <p:sldId id="548" r:id="rId300"/>
  </p:sldIdLst>
  <p:sldSz cy="6858000" cx="12192000"/>
  <p:notesSz cx="6858000" cy="9144000"/>
  <p:embeddedFontLst>
    <p:embeddedFont>
      <p:font typeface="Advent Pro SemiBold"/>
      <p:regular r:id="rId301"/>
      <p:bold r:id="rId302"/>
    </p:embeddedFont>
    <p:embeddedFont>
      <p:font typeface="Advent Pro ExtraLight"/>
      <p:regular r:id="rId303"/>
      <p:bold r:id="rId304"/>
    </p:embeddedFont>
    <p:embeddedFont>
      <p:font typeface="Tahoma"/>
      <p:regular r:id="rId305"/>
      <p:bold r:id="rId306"/>
    </p:embeddedFont>
    <p:embeddedFont>
      <p:font typeface="Advent Pro Light"/>
      <p:regular r:id="rId307"/>
      <p:bold r:id="rId308"/>
    </p:embeddedFont>
    <p:embeddedFont>
      <p:font typeface="Advent Pro"/>
      <p:regular r:id="rId309"/>
      <p:bold r:id="rId3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1" roundtripDataSignature="AMtx7mjmwWfg7vviCVZ1mnpFZWdmXAYZ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1C9692-EDEC-4EDD-B928-6283B5BA3B5E}">
  <a:tblStyle styleId="{FD1C9692-EDEC-4EDD-B928-6283B5BA3B5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EBCFC3D-361F-46DF-B86B-AECF9EC149D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297" Type="http://schemas.openxmlformats.org/officeDocument/2006/relationships/slide" Target="slides/slide290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296" Type="http://schemas.openxmlformats.org/officeDocument/2006/relationships/slide" Target="slides/slide289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295" Type="http://schemas.openxmlformats.org/officeDocument/2006/relationships/slide" Target="slides/slide288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294" Type="http://schemas.openxmlformats.org/officeDocument/2006/relationships/slide" Target="slides/slide287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299" Type="http://schemas.openxmlformats.org/officeDocument/2006/relationships/slide" Target="slides/slide292.xml"/><Relationship Id="rId177" Type="http://schemas.openxmlformats.org/officeDocument/2006/relationships/slide" Target="slides/slide170.xml"/><Relationship Id="rId298" Type="http://schemas.openxmlformats.org/officeDocument/2006/relationships/slide" Target="slides/slide29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271" Type="http://schemas.openxmlformats.org/officeDocument/2006/relationships/slide" Target="slides/slide264.xml"/><Relationship Id="rId87" Type="http://schemas.openxmlformats.org/officeDocument/2006/relationships/slide" Target="slides/slide80.xml"/><Relationship Id="rId270" Type="http://schemas.openxmlformats.org/officeDocument/2006/relationships/slide" Target="slides/slide263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269" Type="http://schemas.openxmlformats.org/officeDocument/2006/relationships/slide" Target="slides/slide262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264" Type="http://schemas.openxmlformats.org/officeDocument/2006/relationships/slide" Target="slides/slide257.xml"/><Relationship Id="rId142" Type="http://schemas.openxmlformats.org/officeDocument/2006/relationships/slide" Target="slides/slide135.xml"/><Relationship Id="rId263" Type="http://schemas.openxmlformats.org/officeDocument/2006/relationships/slide" Target="slides/slide256.xml"/><Relationship Id="rId141" Type="http://schemas.openxmlformats.org/officeDocument/2006/relationships/slide" Target="slides/slide134.xml"/><Relationship Id="rId262" Type="http://schemas.openxmlformats.org/officeDocument/2006/relationships/slide" Target="slides/slide255.xml"/><Relationship Id="rId140" Type="http://schemas.openxmlformats.org/officeDocument/2006/relationships/slide" Target="slides/slide133.xml"/><Relationship Id="rId261" Type="http://schemas.openxmlformats.org/officeDocument/2006/relationships/slide" Target="slides/slide25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268" Type="http://schemas.openxmlformats.org/officeDocument/2006/relationships/slide" Target="slides/slide261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267" Type="http://schemas.openxmlformats.org/officeDocument/2006/relationships/slide" Target="slides/slide260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266" Type="http://schemas.openxmlformats.org/officeDocument/2006/relationships/slide" Target="slides/slide259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265" Type="http://schemas.openxmlformats.org/officeDocument/2006/relationships/slide" Target="slides/slide258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260" Type="http://schemas.openxmlformats.org/officeDocument/2006/relationships/slide" Target="slides/slide253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259" Type="http://schemas.openxmlformats.org/officeDocument/2006/relationships/slide" Target="slides/slide252.xml"/><Relationship Id="rId137" Type="http://schemas.openxmlformats.org/officeDocument/2006/relationships/slide" Target="slides/slide130.xml"/><Relationship Id="rId258" Type="http://schemas.openxmlformats.org/officeDocument/2006/relationships/slide" Target="slides/slide251.xml"/><Relationship Id="rId132" Type="http://schemas.openxmlformats.org/officeDocument/2006/relationships/slide" Target="slides/slide125.xml"/><Relationship Id="rId253" Type="http://schemas.openxmlformats.org/officeDocument/2006/relationships/slide" Target="slides/slide246.xml"/><Relationship Id="rId131" Type="http://schemas.openxmlformats.org/officeDocument/2006/relationships/slide" Target="slides/slide124.xml"/><Relationship Id="rId252" Type="http://schemas.openxmlformats.org/officeDocument/2006/relationships/slide" Target="slides/slide245.xml"/><Relationship Id="rId130" Type="http://schemas.openxmlformats.org/officeDocument/2006/relationships/slide" Target="slides/slide123.xml"/><Relationship Id="rId251" Type="http://schemas.openxmlformats.org/officeDocument/2006/relationships/slide" Target="slides/slide244.xml"/><Relationship Id="rId250" Type="http://schemas.openxmlformats.org/officeDocument/2006/relationships/slide" Target="slides/slide243.xml"/><Relationship Id="rId136" Type="http://schemas.openxmlformats.org/officeDocument/2006/relationships/slide" Target="slides/slide129.xml"/><Relationship Id="rId257" Type="http://schemas.openxmlformats.org/officeDocument/2006/relationships/slide" Target="slides/slide250.xml"/><Relationship Id="rId135" Type="http://schemas.openxmlformats.org/officeDocument/2006/relationships/slide" Target="slides/slide128.xml"/><Relationship Id="rId256" Type="http://schemas.openxmlformats.org/officeDocument/2006/relationships/slide" Target="slides/slide249.xml"/><Relationship Id="rId134" Type="http://schemas.openxmlformats.org/officeDocument/2006/relationships/slide" Target="slides/slide127.xml"/><Relationship Id="rId255" Type="http://schemas.openxmlformats.org/officeDocument/2006/relationships/slide" Target="slides/slide248.xml"/><Relationship Id="rId133" Type="http://schemas.openxmlformats.org/officeDocument/2006/relationships/slide" Target="slides/slide126.xml"/><Relationship Id="rId254" Type="http://schemas.openxmlformats.org/officeDocument/2006/relationships/slide" Target="slides/slide247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293" Type="http://schemas.openxmlformats.org/officeDocument/2006/relationships/slide" Target="slides/slide286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292" Type="http://schemas.openxmlformats.org/officeDocument/2006/relationships/slide" Target="slides/slide285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291" Type="http://schemas.openxmlformats.org/officeDocument/2006/relationships/slide" Target="slides/slide284.xml"/><Relationship Id="rId67" Type="http://schemas.openxmlformats.org/officeDocument/2006/relationships/slide" Target="slides/slide60.xml"/><Relationship Id="rId290" Type="http://schemas.openxmlformats.org/officeDocument/2006/relationships/slide" Target="slides/slide283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286" Type="http://schemas.openxmlformats.org/officeDocument/2006/relationships/slide" Target="slides/slide279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285" Type="http://schemas.openxmlformats.org/officeDocument/2006/relationships/slide" Target="slides/slide278.xml"/><Relationship Id="rId163" Type="http://schemas.openxmlformats.org/officeDocument/2006/relationships/slide" Target="slides/slide156.xml"/><Relationship Id="rId284" Type="http://schemas.openxmlformats.org/officeDocument/2006/relationships/slide" Target="slides/slide277.xml"/><Relationship Id="rId162" Type="http://schemas.openxmlformats.org/officeDocument/2006/relationships/slide" Target="slides/slide155.xml"/><Relationship Id="rId283" Type="http://schemas.openxmlformats.org/officeDocument/2006/relationships/slide" Target="slides/slide276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289" Type="http://schemas.openxmlformats.org/officeDocument/2006/relationships/slide" Target="slides/slide282.xml"/><Relationship Id="rId167" Type="http://schemas.openxmlformats.org/officeDocument/2006/relationships/slide" Target="slides/slide160.xml"/><Relationship Id="rId288" Type="http://schemas.openxmlformats.org/officeDocument/2006/relationships/slide" Target="slides/slide281.xml"/><Relationship Id="rId166" Type="http://schemas.openxmlformats.org/officeDocument/2006/relationships/slide" Target="slides/slide159.xml"/><Relationship Id="rId287" Type="http://schemas.openxmlformats.org/officeDocument/2006/relationships/slide" Target="slides/slide280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282" Type="http://schemas.openxmlformats.org/officeDocument/2006/relationships/slide" Target="slides/slide275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281" Type="http://schemas.openxmlformats.org/officeDocument/2006/relationships/slide" Target="slides/slide274.xml"/><Relationship Id="rId57" Type="http://schemas.openxmlformats.org/officeDocument/2006/relationships/slide" Target="slides/slide50.xml"/><Relationship Id="rId280" Type="http://schemas.openxmlformats.org/officeDocument/2006/relationships/slide" Target="slides/slide273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275" Type="http://schemas.openxmlformats.org/officeDocument/2006/relationships/slide" Target="slides/slide268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274" Type="http://schemas.openxmlformats.org/officeDocument/2006/relationships/slide" Target="slides/slide267.xml"/><Relationship Id="rId152" Type="http://schemas.openxmlformats.org/officeDocument/2006/relationships/slide" Target="slides/slide145.xml"/><Relationship Id="rId273" Type="http://schemas.openxmlformats.org/officeDocument/2006/relationships/slide" Target="slides/slide266.xml"/><Relationship Id="rId151" Type="http://schemas.openxmlformats.org/officeDocument/2006/relationships/slide" Target="slides/slide144.xml"/><Relationship Id="rId272" Type="http://schemas.openxmlformats.org/officeDocument/2006/relationships/slide" Target="slides/slide265.xml"/><Relationship Id="rId158" Type="http://schemas.openxmlformats.org/officeDocument/2006/relationships/slide" Target="slides/slide151.xml"/><Relationship Id="rId279" Type="http://schemas.openxmlformats.org/officeDocument/2006/relationships/slide" Target="slides/slide272.xml"/><Relationship Id="rId157" Type="http://schemas.openxmlformats.org/officeDocument/2006/relationships/slide" Target="slides/slide150.xml"/><Relationship Id="rId278" Type="http://schemas.openxmlformats.org/officeDocument/2006/relationships/slide" Target="slides/slide271.xml"/><Relationship Id="rId156" Type="http://schemas.openxmlformats.org/officeDocument/2006/relationships/slide" Target="slides/slide149.xml"/><Relationship Id="rId277" Type="http://schemas.openxmlformats.org/officeDocument/2006/relationships/slide" Target="slides/slide270.xml"/><Relationship Id="rId155" Type="http://schemas.openxmlformats.org/officeDocument/2006/relationships/slide" Target="slides/slide148.xml"/><Relationship Id="rId276" Type="http://schemas.openxmlformats.org/officeDocument/2006/relationships/slide" Target="slides/slide269.xml"/><Relationship Id="rId107" Type="http://schemas.openxmlformats.org/officeDocument/2006/relationships/slide" Target="slides/slide100.xml"/><Relationship Id="rId228" Type="http://schemas.openxmlformats.org/officeDocument/2006/relationships/slide" Target="slides/slide221.xml"/><Relationship Id="rId106" Type="http://schemas.openxmlformats.org/officeDocument/2006/relationships/slide" Target="slides/slide99.xml"/><Relationship Id="rId227" Type="http://schemas.openxmlformats.org/officeDocument/2006/relationships/slide" Target="slides/slide220.xml"/><Relationship Id="rId105" Type="http://schemas.openxmlformats.org/officeDocument/2006/relationships/slide" Target="slides/slide98.xml"/><Relationship Id="rId226" Type="http://schemas.openxmlformats.org/officeDocument/2006/relationships/slide" Target="slides/slide219.xml"/><Relationship Id="rId104" Type="http://schemas.openxmlformats.org/officeDocument/2006/relationships/slide" Target="slides/slide97.xml"/><Relationship Id="rId225" Type="http://schemas.openxmlformats.org/officeDocument/2006/relationships/slide" Target="slides/slide218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229" Type="http://schemas.openxmlformats.org/officeDocument/2006/relationships/slide" Target="slides/slide222.xml"/><Relationship Id="rId220" Type="http://schemas.openxmlformats.org/officeDocument/2006/relationships/slide" Target="slides/slide213.xml"/><Relationship Id="rId103" Type="http://schemas.openxmlformats.org/officeDocument/2006/relationships/slide" Target="slides/slide96.xml"/><Relationship Id="rId224" Type="http://schemas.openxmlformats.org/officeDocument/2006/relationships/slide" Target="slides/slide217.xml"/><Relationship Id="rId102" Type="http://schemas.openxmlformats.org/officeDocument/2006/relationships/slide" Target="slides/slide95.xml"/><Relationship Id="rId223" Type="http://schemas.openxmlformats.org/officeDocument/2006/relationships/slide" Target="slides/slide216.xml"/><Relationship Id="rId101" Type="http://schemas.openxmlformats.org/officeDocument/2006/relationships/slide" Target="slides/slide94.xml"/><Relationship Id="rId222" Type="http://schemas.openxmlformats.org/officeDocument/2006/relationships/slide" Target="slides/slide215.xml"/><Relationship Id="rId100" Type="http://schemas.openxmlformats.org/officeDocument/2006/relationships/slide" Target="slides/slide93.xml"/><Relationship Id="rId221" Type="http://schemas.openxmlformats.org/officeDocument/2006/relationships/slide" Target="slides/slide214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249" Type="http://schemas.openxmlformats.org/officeDocument/2006/relationships/slide" Target="slides/slide242.xml"/><Relationship Id="rId127" Type="http://schemas.openxmlformats.org/officeDocument/2006/relationships/slide" Target="slides/slide120.xml"/><Relationship Id="rId248" Type="http://schemas.openxmlformats.org/officeDocument/2006/relationships/slide" Target="slides/slide241.xml"/><Relationship Id="rId126" Type="http://schemas.openxmlformats.org/officeDocument/2006/relationships/slide" Target="slides/slide119.xml"/><Relationship Id="rId247" Type="http://schemas.openxmlformats.org/officeDocument/2006/relationships/slide" Target="slides/slide240.xml"/><Relationship Id="rId121" Type="http://schemas.openxmlformats.org/officeDocument/2006/relationships/slide" Target="slides/slide114.xml"/><Relationship Id="rId242" Type="http://schemas.openxmlformats.org/officeDocument/2006/relationships/slide" Target="slides/slide235.xml"/><Relationship Id="rId120" Type="http://schemas.openxmlformats.org/officeDocument/2006/relationships/slide" Target="slides/slide113.xml"/><Relationship Id="rId241" Type="http://schemas.openxmlformats.org/officeDocument/2006/relationships/slide" Target="slides/slide234.xml"/><Relationship Id="rId240" Type="http://schemas.openxmlformats.org/officeDocument/2006/relationships/slide" Target="slides/slide233.xml"/><Relationship Id="rId125" Type="http://schemas.openxmlformats.org/officeDocument/2006/relationships/slide" Target="slides/slide118.xml"/><Relationship Id="rId246" Type="http://schemas.openxmlformats.org/officeDocument/2006/relationships/slide" Target="slides/slide239.xml"/><Relationship Id="rId124" Type="http://schemas.openxmlformats.org/officeDocument/2006/relationships/slide" Target="slides/slide117.xml"/><Relationship Id="rId245" Type="http://schemas.openxmlformats.org/officeDocument/2006/relationships/slide" Target="slides/slide238.xml"/><Relationship Id="rId123" Type="http://schemas.openxmlformats.org/officeDocument/2006/relationships/slide" Target="slides/slide116.xml"/><Relationship Id="rId244" Type="http://schemas.openxmlformats.org/officeDocument/2006/relationships/slide" Target="slides/slide237.xml"/><Relationship Id="rId122" Type="http://schemas.openxmlformats.org/officeDocument/2006/relationships/slide" Target="slides/slide115.xml"/><Relationship Id="rId243" Type="http://schemas.openxmlformats.org/officeDocument/2006/relationships/slide" Target="slides/slide236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239" Type="http://schemas.openxmlformats.org/officeDocument/2006/relationships/slide" Target="slides/slide232.xml"/><Relationship Id="rId117" Type="http://schemas.openxmlformats.org/officeDocument/2006/relationships/slide" Target="slides/slide110.xml"/><Relationship Id="rId238" Type="http://schemas.openxmlformats.org/officeDocument/2006/relationships/slide" Target="slides/slide231.xml"/><Relationship Id="rId116" Type="http://schemas.openxmlformats.org/officeDocument/2006/relationships/slide" Target="slides/slide109.xml"/><Relationship Id="rId237" Type="http://schemas.openxmlformats.org/officeDocument/2006/relationships/slide" Target="slides/slide230.xml"/><Relationship Id="rId115" Type="http://schemas.openxmlformats.org/officeDocument/2006/relationships/slide" Target="slides/slide108.xml"/><Relationship Id="rId236" Type="http://schemas.openxmlformats.org/officeDocument/2006/relationships/slide" Target="slides/slide229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231" Type="http://schemas.openxmlformats.org/officeDocument/2006/relationships/slide" Target="slides/slide224.xml"/><Relationship Id="rId230" Type="http://schemas.openxmlformats.org/officeDocument/2006/relationships/slide" Target="slides/slide223.xml"/><Relationship Id="rId114" Type="http://schemas.openxmlformats.org/officeDocument/2006/relationships/slide" Target="slides/slide107.xml"/><Relationship Id="rId235" Type="http://schemas.openxmlformats.org/officeDocument/2006/relationships/slide" Target="slides/slide228.xml"/><Relationship Id="rId113" Type="http://schemas.openxmlformats.org/officeDocument/2006/relationships/slide" Target="slides/slide106.xml"/><Relationship Id="rId234" Type="http://schemas.openxmlformats.org/officeDocument/2006/relationships/slide" Target="slides/slide227.xml"/><Relationship Id="rId112" Type="http://schemas.openxmlformats.org/officeDocument/2006/relationships/slide" Target="slides/slide105.xml"/><Relationship Id="rId233" Type="http://schemas.openxmlformats.org/officeDocument/2006/relationships/slide" Target="slides/slide226.xml"/><Relationship Id="rId111" Type="http://schemas.openxmlformats.org/officeDocument/2006/relationships/slide" Target="slides/slide104.xml"/><Relationship Id="rId232" Type="http://schemas.openxmlformats.org/officeDocument/2006/relationships/slide" Target="slides/slide225.xml"/><Relationship Id="rId305" Type="http://schemas.openxmlformats.org/officeDocument/2006/relationships/font" Target="fonts/Tahoma-regular.fntdata"/><Relationship Id="rId304" Type="http://schemas.openxmlformats.org/officeDocument/2006/relationships/font" Target="fonts/AdventProExtraLight-bold.fntdata"/><Relationship Id="rId303" Type="http://schemas.openxmlformats.org/officeDocument/2006/relationships/font" Target="fonts/AdventProExtraLight-regular.fntdata"/><Relationship Id="rId302" Type="http://schemas.openxmlformats.org/officeDocument/2006/relationships/font" Target="fonts/AdventProSemiBold-bold.fntdata"/><Relationship Id="rId309" Type="http://schemas.openxmlformats.org/officeDocument/2006/relationships/font" Target="fonts/AdventPro-regular.fntdata"/><Relationship Id="rId308" Type="http://schemas.openxmlformats.org/officeDocument/2006/relationships/font" Target="fonts/AdventProLight-bold.fntdata"/><Relationship Id="rId307" Type="http://schemas.openxmlformats.org/officeDocument/2006/relationships/font" Target="fonts/AdventProLight-regular.fntdata"/><Relationship Id="rId306" Type="http://schemas.openxmlformats.org/officeDocument/2006/relationships/font" Target="fonts/Tahoma-bold.fntdata"/><Relationship Id="rId301" Type="http://schemas.openxmlformats.org/officeDocument/2006/relationships/font" Target="fonts/AdventProSemiBold-regular.fntdata"/><Relationship Id="rId300" Type="http://schemas.openxmlformats.org/officeDocument/2006/relationships/slide" Target="slides/slide293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Relationship Id="rId311" Type="http://customschemas.google.com/relationships/presentationmetadata" Target="metadata"/><Relationship Id="rId310" Type="http://schemas.openxmlformats.org/officeDocument/2006/relationships/font" Target="fonts/AdventPr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963" name="Google Shape;963;p1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973" name="Google Shape;973;p1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986" name="Google Shape;986;p1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999" name="Google Shape;999;p1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011" name="Google Shape;1011;p1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031" name="Google Shape;1031;p1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044" name="Google Shape;1044;p1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071" name="Google Shape;1071;p1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078" name="Google Shape;1078;p1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1102" name="Google Shape;1102;p1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112" name="Google Shape;1112;p1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120" name="Google Shape;1120;p1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128" name="Google Shape;1128;p1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135" name="Google Shape;1135;p1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143" name="Google Shape;1143;p1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154" name="Google Shape;1154;p1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164" name="Google Shape;1164;p1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4" name="Google Shape;1174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175" name="Google Shape;1175;p1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6" name="Google Shape;1186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187" name="Google Shape;1187;p1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198" name="Google Shape;1198;p1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209" name="Google Shape;1209;p1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216" name="Google Shape;1216;p1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232" name="Google Shape;1232;p1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241" name="Google Shape;1241;p1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6" name="Google Shape;1256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257" name="Google Shape;1257;p1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2" name="Google Shape;1272;p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273" name="Google Shape;1273;p1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1" name="Google Shape;1281;p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282" name="Google Shape;1282;p1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7" name="Google Shape;1297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298" name="Google Shape;1298;p1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314" name="Google Shape;1314;p1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2" name="Google Shape;1322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323" name="Google Shape;1323;p1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4.1.4</a:t>
            </a:r>
            <a:endParaRPr/>
          </a:p>
        </p:txBody>
      </p:sp>
      <p:sp>
        <p:nvSpPr>
          <p:cNvPr id="247" name="Google Shape;24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1" name="Google Shape;1331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332" name="Google Shape;1332;p1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7" name="Google Shape;1347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348" name="Google Shape;1348;p1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6" name="Google Shape;1356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357" name="Google Shape;1357;p1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8" name="Google Shape;1368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1369" name="Google Shape;1369;p1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8" name="Google Shape;1378;p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379" name="Google Shape;1379;p1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6" name="Google Shape;1386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387" name="Google Shape;1387;p1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5" name="Google Shape;1395;p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396" name="Google Shape;1396;p1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2" name="Google Shape;1402;p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403" name="Google Shape;1403;p1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0" name="Google Shape;1410;p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411" name="Google Shape;1411;p1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254" name="Google Shape;25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9" name="Google Shape;1419;p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420" name="Google Shape;1420;p1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2" name="Google Shape;1432;p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1433" name="Google Shape;1433;p1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2" name="Google Shape;1442;p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443" name="Google Shape;1443;p1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0" name="Google Shape;1450;p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1451" name="Google Shape;1451;p1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0" name="Google Shape;1460;p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1461" name="Google Shape;1461;p1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8" name="Google Shape;1468;p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469" name="Google Shape;1469;p1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5" name="Google Shape;1475;p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476" name="Google Shape;1476;p1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3" name="Google Shape;1483;p1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484" name="Google Shape;1484;p1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0" name="Google Shape;1490;p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491" name="Google Shape;1491;p1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3" name="Google Shape;1503;p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504" name="Google Shape;1504;p1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6" name="Google Shape;1516;p1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517" name="Google Shape;1517;p1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0" name="Google Shape;1530;p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531" name="Google Shape;1531;p1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7" name="Google Shape;1537;p1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538" name="Google Shape;1538;p1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6" name="Google Shape;1586;p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587" name="Google Shape;1587;p1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6" name="Google Shape;1636;p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637" name="Google Shape;1637;p1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7" name="Google Shape;1657;p1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658" name="Google Shape;1658;p1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5" name="Google Shape;1665;p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4" name="Google Shape;1674;p1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4" name="Google Shape;1684;p1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4" name="Google Shape;1694;p1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281" name="Google Shape;28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7" name="Google Shape;1717;p1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718" name="Google Shape;1718;p1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4" name="Google Shape;1724;p1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725" name="Google Shape;1725;p1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1" name="Google Shape;1731;p1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732" name="Google Shape;1732;p1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8" name="Google Shape;1738;p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739" name="Google Shape;1739;p1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5" name="Google Shape;1745;p1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746" name="Google Shape;1746;p1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2" name="Google Shape;1752;p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753" name="Google Shape;1753;p1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9" name="Google Shape;1759;p1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760" name="Google Shape;1760;p1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6" name="Google Shape;1766;p1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767" name="Google Shape;1767;p1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3" name="Google Shape;1773;p1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774" name="Google Shape;1774;p1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8" name="Google Shape;1798;p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1799" name="Google Shape;1799;p1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9" name="Google Shape;1809;p1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810" name="Google Shape;1810;p1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6" name="Google Shape;1816;p1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817" name="Google Shape;1817;p1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3" name="Google Shape;1823;p1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824" name="Google Shape;1824;p1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0" name="Google Shape;1830;p1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831" name="Google Shape;1831;p1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7" name="Google Shape;1837;p1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838" name="Google Shape;1838;p1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4.1.2</a:t>
            </a:r>
            <a:endParaRPr/>
          </a:p>
        </p:txBody>
      </p:sp>
      <p:sp>
        <p:nvSpPr>
          <p:cNvPr id="168" name="Google Shape;16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4" name="Google Shape;1844;p2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1845" name="Google Shape;1845;p2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1" name="Google Shape;1851;p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1852" name="Google Shape;1852;p2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2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2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2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2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2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2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2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2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2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1" name="Google Shape;2011;p2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012" name="Google Shape;2012;p2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8" name="Google Shape;2018;p2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019" name="Google Shape;2019;p2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5" name="Google Shape;2025;p2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026" name="Google Shape;2026;p2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2" name="Google Shape;2032;p2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033" name="Google Shape;2033;p2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0" name="Google Shape;2040;p2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041" name="Google Shape;2041;p2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0" name="Google Shape;2050;p2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051" name="Google Shape;2051;p2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0" name="Google Shape;2060;p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2061" name="Google Shape;2061;p2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0" name="Google Shape;2070;p2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071" name="Google Shape;2071;p2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2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Los servidores DNS son como las guías telefónicas… en ellas buscabas a ANA PEREZ y encontrabas su número de TELÉFONO: 4569-4567.</a:t>
            </a:r>
            <a:br>
              <a:rPr lang="es-MX"/>
            </a:br>
            <a:r>
              <a:rPr lang="es-MX"/>
              <a:t>Acá es lo mismo, en un servidor DNS se busca ”MICROSOFT.COM” y te devuelve una IP: 50.34.13.234. De esa forma, a través de un nombre de dominio es que hoy en día podemos conseguir la IP y pedirle al servidor los archivos del sitio web para poder verlos en nuestros navegadores.</a:t>
            </a:r>
            <a:endParaRPr/>
          </a:p>
        </p:txBody>
      </p:sp>
      <p:sp>
        <p:nvSpPr>
          <p:cNvPr id="344" name="Google Shape;34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1" name="Google Shape;2081;p2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082" name="Google Shape;2082;p2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9" name="Google Shape;2089;p2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090" name="Google Shape;2090;p2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7" name="Google Shape;2097;p2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098" name="Google Shape;2098;p2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5" name="Google Shape;2105;p2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106" name="Google Shape;2106;p2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3" name="Google Shape;2113;p2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114" name="Google Shape;2114;p2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1" name="Google Shape;2121;p2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122" name="Google Shape;2122;p2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9" name="Google Shape;2129;p2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130" name="Google Shape;2130;p2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7" name="Google Shape;2137;p2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138" name="Google Shape;2138;p2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5" name="Google Shape;2145;p2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146" name="Google Shape;2146;p2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Verdadero, todo tipo de archivo que enviemos a través de internet va a ser fragmentado y enviado en pequeños paquetes de datos para que llegado a destino se vuelvan a integrar y así mostrar el archivo.</a:t>
            </a:r>
            <a:endParaRPr/>
          </a:p>
        </p:txBody>
      </p:sp>
      <p:sp>
        <p:nvSpPr>
          <p:cNvPr id="350" name="Google Shape;35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8" name="Google Shape;2158;p2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2159" name="Google Shape;2159;p2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2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3" name="Google Shape;2173;p2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2174" name="Google Shape;2174;p2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2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8" name="Google Shape;2188;p2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189" name="Google Shape;2189;p2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7" name="Google Shape;2197;p2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198" name="Google Shape;2198;p2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6" name="Google Shape;2206;p2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207" name="Google Shape;2207;p2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5" name="Google Shape;2215;p2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216" name="Google Shape;2216;p2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4" name="Google Shape;2224;p2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225" name="Google Shape;2225;p2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3" name="Google Shape;2233;p2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234" name="Google Shape;2234;p2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Verdadero, si a nuestra computadora le instalamos un software específico podemos hacer que funciona como un servidor. Un gran ejemplo de ellos son los Torrents o también los sistemas operativos Windows Server o Linux.</a:t>
            </a:r>
            <a:endParaRPr/>
          </a:p>
        </p:txBody>
      </p:sp>
      <p:sp>
        <p:nvSpPr>
          <p:cNvPr id="359" name="Google Shape;35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1" name="Google Shape;2241;p2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242" name="Google Shape;2242;p2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1" name="Google Shape;2251;p2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252" name="Google Shape;2252;p2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2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2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2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2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3" name="Google Shape;2283;p2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284" name="Google Shape;2284;p2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2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2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3" name="Google Shape;2303;p2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2304" name="Google Shape;2304;p2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(opcional) A modo de SORPRESA y CHISTE podemos jugar con un verdadero y sorpresa de este estilo.</a:t>
            </a:r>
            <a:endParaRPr/>
          </a:p>
        </p:txBody>
      </p:sp>
      <p:sp>
        <p:nvSpPr>
          <p:cNvPr id="368" name="Google Shape;368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3" name="Google Shape;2313;p2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2314" name="Google Shape;2314;p2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0" name="Google Shape;2320;p2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2321" name="Google Shape;2321;p2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2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0" name="Google Shape;2340;p2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2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8" name="Google Shape;2348;p2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Verdadero, si a nuestra computadora le instalamos un software específico podemos hacer que funciona como un servidor. Un gran ejemplo de ellos son los Torrents o también los sistemas operativos Windows Server o Linux.</a:t>
            </a:r>
            <a:endParaRPr/>
          </a:p>
        </p:txBody>
      </p:sp>
      <p:sp>
        <p:nvSpPr>
          <p:cNvPr id="2349" name="Google Shape;2349;p2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7" name="Google Shape;2357;p2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información en internet siempre ocupa espacio de almacenamiento ya que esta está alojado en algún servidor para ser justamente consultada.</a:t>
            </a:r>
            <a:endParaRPr/>
          </a:p>
        </p:txBody>
      </p:sp>
      <p:sp>
        <p:nvSpPr>
          <p:cNvPr id="2358" name="Google Shape;2358;p2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6" name="Google Shape;2366;p2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367" name="Google Shape;2367;p2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5" name="Google Shape;2375;p2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376" name="Google Shape;2376;p2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3" name="Google Shape;2383;p2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384" name="Google Shape;2384;p2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información en internet siempre ocupa espacio de almacenamiento ya que esta está alojado en algún servidor para ser justamente consultada.</a:t>
            </a:r>
            <a:endParaRPr/>
          </a:p>
        </p:txBody>
      </p:sp>
      <p:sp>
        <p:nvSpPr>
          <p:cNvPr id="377" name="Google Shape;37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1" name="Google Shape;2391;p2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392" name="Google Shape;2392;p2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0" name="Google Shape;2400;p2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401" name="Google Shape;2401;p2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8" name="Google Shape;2408;p2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409" name="Google Shape;2409;p2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6" name="Google Shape;2416;p2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2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3" name="Google Shape;2423;p2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2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3" name="Google Shape;2433;p2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2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3" name="Google Shape;2443;p2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444" name="Google Shape;2444;p2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1" name="Google Shape;2451;p2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2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8" name="Google Shape;2458;p2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2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5" name="Google Shape;2465;p2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2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7" name="Google Shape;2477;p2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478" name="Google Shape;2478;p2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5" name="Google Shape;2485;p2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486" name="Google Shape;2486;p2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5" name="Google Shape;2495;p2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496" name="Google Shape;2496;p2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5" name="Google Shape;2505;p2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2506" name="Google Shape;2506;p2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2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2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2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2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2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2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2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2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2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4.1.2</a:t>
            </a:r>
            <a:endParaRPr/>
          </a:p>
        </p:txBody>
      </p:sp>
      <p:sp>
        <p:nvSpPr>
          <p:cNvPr id="175" name="Google Shape;17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402" name="Google Shape;402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472" name="Google Shape;472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482" name="Google Shape;482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491" name="Google Shape;491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508" name="Google Shape;508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515" name="Google Shape;515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555" name="Google Shape;555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576" name="Google Shape;576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655" name="Google Shape;655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4.1.2</a:t>
            </a:r>
            <a:endParaRPr/>
          </a:p>
        </p:txBody>
      </p:sp>
      <p:sp>
        <p:nvSpPr>
          <p:cNvPr id="194" name="Google Shape;1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Falso, la mayor parte de internet (casi el 99%) aún viaja por cables submarinos que cruzan los océanos. El internet satelital es muy escaso aún y lento en relación al cableado submarino.</a:t>
            </a:r>
            <a:endParaRPr/>
          </a:p>
        </p:txBody>
      </p:sp>
      <p:sp>
        <p:nvSpPr>
          <p:cNvPr id="717" name="Google Shape;717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727" name="Google Shape;727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734" name="Google Shape;734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4.1.3</a:t>
            </a:r>
            <a:endParaRPr/>
          </a:p>
        </p:txBody>
      </p:sp>
      <p:sp>
        <p:nvSpPr>
          <p:cNvPr id="201" name="Google Shape;20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768" name="Google Shape;768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795" name="Google Shape;795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807" name="Google Shape;807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824" name="Google Shape;824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853" name="Google Shape;853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881" name="Google Shape;881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894" name="Google Shape;894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902" name="Google Shape;902;p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929" name="Google Shape;929;p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MX"/>
              <a:t>4.1.5</a:t>
            </a:r>
            <a:endParaRPr/>
          </a:p>
        </p:txBody>
      </p:sp>
      <p:sp>
        <p:nvSpPr>
          <p:cNvPr id="955" name="Google Shape;955;p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9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9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9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9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9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9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9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9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9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0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30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0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0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0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0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0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30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0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p30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30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0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0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0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30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30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0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0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30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0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0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0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0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0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0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0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0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0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0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0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0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9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9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9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9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docs.google.com/document/d/15OMDWnnuSQt4CcOe5a8zQFNyQTZqN0_5UK3CfgbRpJg/edit?usp=sharing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www.w3schools.com/html/html_formatting.asp#:~:text=The%20HTML%20%3Ci%3E%20element%20defines%20a%20part%20of,another%20language%2C%20a%20thought%2C%20a%20ship%20name%2C%20etc.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Relationship Id="rId5" Type="http://schemas.openxmlformats.org/officeDocument/2006/relationships/image" Target="../media/image7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7.png"/><Relationship Id="rId4" Type="http://schemas.openxmlformats.org/officeDocument/2006/relationships/image" Target="../media/image45.png"/><Relationship Id="rId5" Type="http://schemas.openxmlformats.org/officeDocument/2006/relationships/hyperlink" Target="https://miro.com/app/board/o9J_ksYpet0=/" TargetMode="External"/><Relationship Id="rId6" Type="http://schemas.openxmlformats.org/officeDocument/2006/relationships/image" Target="../media/image2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Relationship Id="rId3" Type="http://schemas.openxmlformats.org/officeDocument/2006/relationships/hyperlink" Target="https://carbon.now.sh/" TargetMode="External"/><Relationship Id="rId4" Type="http://schemas.openxmlformats.org/officeDocument/2006/relationships/image" Target="../media/image8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Relationship Id="rId3" Type="http://schemas.openxmlformats.org/officeDocument/2006/relationships/hyperlink" Target="https://www.w3schools.com/html/html_tables.asp" TargetMode="Externa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82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1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7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86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8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8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7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7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9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85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89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87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83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83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8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youtube.com/watch?v=9hIQjrMHTv4" TargetMode="External"/><Relationship Id="rId4" Type="http://schemas.openxmlformats.org/officeDocument/2006/relationships/hyperlink" Target="https://www.youtube.com/watch?v=9hIQjrMHTv4" TargetMode="External"/><Relationship Id="rId5" Type="http://schemas.openxmlformats.org/officeDocument/2006/relationships/image" Target="../media/image9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88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88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88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90.gif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02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7.xml"/><Relationship Id="rId3" Type="http://schemas.openxmlformats.org/officeDocument/2006/relationships/hyperlink" Target="https://www.w3schools.com/cssref/css_selectors.asp" TargetMode="Externa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8.xml"/><Relationship Id="rId3" Type="http://schemas.openxmlformats.org/officeDocument/2006/relationships/hyperlink" Target="https://www.w3schools.com/cssref/css_selectors.asp" TargetMode="Externa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1.xml"/><Relationship Id="rId3" Type="http://schemas.openxmlformats.org/officeDocument/2006/relationships/hyperlink" Target="https://www.w3schools.com/cssref/default.asp" TargetMode="Externa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01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93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98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95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91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96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94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00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45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99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97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13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4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08.png"/><Relationship Id="rId4" Type="http://schemas.openxmlformats.org/officeDocument/2006/relationships/image" Target="../media/image45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07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06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03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04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09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15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05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45.png"/><Relationship Id="rId4" Type="http://schemas.openxmlformats.org/officeDocument/2006/relationships/image" Target="../media/image111.png"/><Relationship Id="rId5" Type="http://schemas.openxmlformats.org/officeDocument/2006/relationships/hyperlink" Target="https://miro.com/app/board/o9J_ksYpet0=/" TargetMode="External"/><Relationship Id="rId6" Type="http://schemas.openxmlformats.org/officeDocument/2006/relationships/image" Target="../media/image28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10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45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45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74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18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18.png"/><Relationship Id="rId4" Type="http://schemas.openxmlformats.org/officeDocument/2006/relationships/image" Target="../media/image112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118.png"/><Relationship Id="rId4" Type="http://schemas.openxmlformats.org/officeDocument/2006/relationships/image" Target="../media/image121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118.png"/><Relationship Id="rId4" Type="http://schemas.openxmlformats.org/officeDocument/2006/relationships/image" Target="../media/image122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125.png"/><Relationship Id="rId4" Type="http://schemas.openxmlformats.org/officeDocument/2006/relationships/image" Target="../media/image133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125.png"/><Relationship Id="rId4" Type="http://schemas.openxmlformats.org/officeDocument/2006/relationships/image" Target="../media/image133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74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128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74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131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6.xml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9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124.png"/><Relationship Id="rId4" Type="http://schemas.openxmlformats.org/officeDocument/2006/relationships/image" Target="../media/image129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132.jp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135.jp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138.jp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134.jp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6.xm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127.jp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30.jp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7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2.xml"/><Relationship Id="rId3" Type="http://schemas.openxmlformats.org/officeDocument/2006/relationships/hyperlink" Target="https://docs.google.com/document/d/1j31FoOTvMMpsBRM_oCGvZg77uzGtuZ9esn3lgXfm2CI/edit?usp=sharing" TargetMode="External"/><Relationship Id="rId4" Type="http://schemas.openxmlformats.org/officeDocument/2006/relationships/hyperlink" Target="https://docs.google.com/document/d/1wUFrdo_6japBQDWPUaOU87OP7PTgwjOvZdZ2NWGRIsg/edit?usp=sharing" TargetMode="External"/><Relationship Id="rId5" Type="http://schemas.openxmlformats.org/officeDocument/2006/relationships/image" Target="../media/image123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3.xml"/><Relationship Id="rId3" Type="http://schemas.openxmlformats.org/officeDocument/2006/relationships/hyperlink" Target="https://docs.google.com/document/d/1j31FoOTvMMpsBRM_oCGvZg77uzGtuZ9esn3lgXfm2CI/edit?usp=sharing" TargetMode="Externa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3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5.pn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5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126.pn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8.xm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136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2.xm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3.xml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4.xml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6.xm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7.xml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45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39.png"/><Relationship Id="rId4" Type="http://schemas.openxmlformats.org/officeDocument/2006/relationships/image" Target="../media/image150.png"/><Relationship Id="rId5" Type="http://schemas.openxmlformats.org/officeDocument/2006/relationships/image" Target="../media/image141.png"/><Relationship Id="rId6" Type="http://schemas.openxmlformats.org/officeDocument/2006/relationships/image" Target="../media/image148.png"/><Relationship Id="rId7" Type="http://schemas.openxmlformats.org/officeDocument/2006/relationships/image" Target="../media/image143.png"/><Relationship Id="rId8" Type="http://schemas.openxmlformats.org/officeDocument/2006/relationships/image" Target="../media/image14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0.xml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1.xml"/><Relationship Id="rId3" Type="http://schemas.openxmlformats.org/officeDocument/2006/relationships/image" Target="../media/image147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2.xml"/><Relationship Id="rId3" Type="http://schemas.openxmlformats.org/officeDocument/2006/relationships/image" Target="../media/image147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3.xml"/><Relationship Id="rId3" Type="http://schemas.openxmlformats.org/officeDocument/2006/relationships/image" Target="../media/image146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49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142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6.xml"/><Relationship Id="rId3" Type="http://schemas.openxmlformats.org/officeDocument/2006/relationships/image" Target="../media/image140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151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8.xml"/><Relationship Id="rId3" Type="http://schemas.openxmlformats.org/officeDocument/2006/relationships/hyperlink" Target="https://docs.google.com/document/d/1j-NEaGtVdZtW_TasWHI9w_npdPkfKfpiixh6srM9mwk/edit?usp=sharing" TargetMode="External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9.xml"/><Relationship Id="rId3" Type="http://schemas.openxmlformats.org/officeDocument/2006/relationships/hyperlink" Target="https://docs.google.com/document/d/1cNTzUPC4JuGuRvzXy2DIunxnYaGn4B1-oWgX1b6cKYY/edit?usp=sharin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0.xml"/><Relationship Id="rId3" Type="http://schemas.openxmlformats.org/officeDocument/2006/relationships/hyperlink" Target="https://docs.google.com/document/d/1uaejoFiLLB2GHLRNMscyC6cTdMOAjCPiK9rglgSiZZs/edit?usp=sharing" TargetMode="Externa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1.xml"/><Relationship Id="rId3" Type="http://schemas.openxmlformats.org/officeDocument/2006/relationships/hyperlink" Target="https://docs.google.com/document/d/1_J0dRff7NCulefChqkHhBzlKINzf7mbSl3GfjF4ZnkA/edit?usp=sharing" TargetMode="Externa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2.xml"/><Relationship Id="rId3" Type="http://schemas.openxmlformats.org/officeDocument/2006/relationships/hyperlink" Target="https://docs.google.com/document/d/1sH0U23PYXaiA-vrVwx1Em3lj0a8IFOqBCvNCxJiwAMo/edit?usp=sharing" TargetMode="Externa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3.xml"/><Relationship Id="rId3" Type="http://schemas.openxmlformats.org/officeDocument/2006/relationships/hyperlink" Target="https://docs.google.com/document/d/1hHkdi8tbc0tvV3wIF8ptrjqU2cK3MQNkktiG1aUeL28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cs.google.com/document/d/1KxLM9l9H2Np1yD4O17MtBGORPqktGQzK_1FtBDepQDQ/edit?usp=sharin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hyperlink" Target="https://app.diagrams.net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ocs.google.com/document/d/1rpI0TRau1MABaLudYnfxanXB24pRdq-q9nFiqq90CGY/edit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ocs.google.com/document/d/1Up3SNmy3OIAsCQnei40jl_ZjQxjCn35vAIAD1InDpvk/edit?usp=sharing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Relationship Id="rId4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Relationship Id="rId4" Type="http://schemas.openxmlformats.org/officeDocument/2006/relationships/image" Target="../media/image152.png"/><Relationship Id="rId5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w3schools.com/tags/default.asp" TargetMode="External"/><Relationship Id="rId4" Type="http://schemas.openxmlformats.org/officeDocument/2006/relationships/hyperlink" Target="https://drive.google.com/file/d/139JOR8MLGLzr0fG_MwHZRxe3kM7dyUsF/view?usp=sharing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8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6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6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hyperlink" Target="https://miro.com/app/board/o9J_ksYpet0=/" TargetMode="External"/><Relationship Id="rId6" Type="http://schemas.openxmlformats.org/officeDocument/2006/relationships/image" Target="../media/image2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hyperlink" Target="https://miro.com/app/board/o9J_ksYpet0=/" TargetMode="External"/><Relationship Id="rId6" Type="http://schemas.openxmlformats.org/officeDocument/2006/relationships/image" Target="../media/image2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8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6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0.png"/><Relationship Id="rId4" Type="http://schemas.openxmlformats.org/officeDocument/2006/relationships/hyperlink" Target="https://miro.com/app/board/o9J_ksYpet0=/" TargetMode="External"/><Relationship Id="rId5" Type="http://schemas.openxmlformats.org/officeDocument/2006/relationships/image" Target="../media/image2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BB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2876" y="-4314"/>
            <a:ext cx="12191998" cy="6862313"/>
          </a:xfrm>
          <a:prstGeom prst="rect">
            <a:avLst/>
          </a:prstGeom>
          <a:solidFill>
            <a:srgbClr val="66CCFF"/>
          </a:solidFill>
          <a:ln cap="flat" cmpd="sng" w="12700">
            <a:solidFill>
              <a:srgbClr val="66CC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"/>
          <p:cNvSpPr txBox="1"/>
          <p:nvPr/>
        </p:nvSpPr>
        <p:spPr>
          <a:xfrm>
            <a:off x="754743" y="305068"/>
            <a:ext cx="10682514" cy="624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0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Hay 10 minutos de tolerancia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0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Estaré atenta al chat solamente cuando la actividad lo requiera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0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Si hay problemas de conexión tratar de salir y volver a entrar, si el problema persiste enviar mensaje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0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Si todo falla, escríbeme y te enviare el material por correo. </a:t>
            </a:r>
            <a:endParaRPr b="0" i="0" sz="40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0"/>
          <p:cNvSpPr/>
          <p:nvPr/>
        </p:nvSpPr>
        <p:spPr>
          <a:xfrm>
            <a:off x="0" y="-8628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00"/>
          <p:cNvSpPr/>
          <p:nvPr/>
        </p:nvSpPr>
        <p:spPr>
          <a:xfrm>
            <a:off x="6509302" y="902542"/>
            <a:ext cx="5362159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 LO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OLVIDES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Si por alguna razón los cambios no se reflejan, recuerda recargar la página</a:t>
            </a:r>
            <a:endParaRPr/>
          </a:p>
        </p:txBody>
      </p:sp>
      <p:grpSp>
        <p:nvGrpSpPr>
          <p:cNvPr id="967" name="Google Shape;967;p100"/>
          <p:cNvGrpSpPr/>
          <p:nvPr/>
        </p:nvGrpSpPr>
        <p:grpSpPr>
          <a:xfrm>
            <a:off x="0" y="-12943"/>
            <a:ext cx="6188765" cy="6862313"/>
            <a:chOff x="6018988" y="-8628"/>
            <a:chExt cx="6188765" cy="6862313"/>
          </a:xfrm>
        </p:grpSpPr>
        <p:sp>
          <p:nvSpPr>
            <p:cNvPr id="968" name="Google Shape;968;p100"/>
            <p:cNvSpPr/>
            <p:nvPr/>
          </p:nvSpPr>
          <p:spPr>
            <a:xfrm>
              <a:off x="6018988" y="-8628"/>
              <a:ext cx="6188765" cy="6862313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69" name="Google Shape;969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74970" y="990600"/>
              <a:ext cx="4876800" cy="487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1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101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PASO 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Vuelve a abrir tu página y observa el resultado final</a:t>
            </a:r>
            <a:endParaRPr sz="18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2"/>
          <p:cNvSpPr/>
          <p:nvPr/>
        </p:nvSpPr>
        <p:spPr>
          <a:xfrm>
            <a:off x="10251584" y="5576552"/>
            <a:ext cx="151970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3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gradFill>
            <a:gsLst>
              <a:gs pos="0">
                <a:srgbClr val="4300C8"/>
              </a:gs>
              <a:gs pos="100000">
                <a:srgbClr val="006DA4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103"/>
          <p:cNvSpPr/>
          <p:nvPr/>
        </p:nvSpPr>
        <p:spPr>
          <a:xfrm>
            <a:off x="510608" y="906858"/>
            <a:ext cx="6559894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FELICIDADES…!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Haz creado tu primera página web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990" name="Google Shape;99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8692" y="954667"/>
            <a:ext cx="4996476" cy="499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04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dvent Pro Light"/>
              <a:buNone/>
            </a:pPr>
            <a:r>
              <a:rPr lang="es-MX" sz="4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Comienza a desarrollar la estructura de el index de tu página web, básate en el mockup de la actividad pasada</a:t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Nómbralo como “index.html” y guárdalo en la carpeta de tu proyecto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vent Pro Light"/>
              <a:buNone/>
            </a:pP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 importante que recuerdes que no necesitas terminarlo pues seguiremos viendo componentes, aprenderemos diseño y otras herramientas que te ayudarán a concluirlo; Por el momento solo enfócate en estructurarlo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 Light"/>
              <a:buNone/>
            </a:pPr>
            <a:r>
              <a:rPr lang="es-MX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Si necesitas algún componente que no hayamos visto por favor envíame mensaje para tomarlo en consideración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 Light"/>
              <a:buNone/>
            </a:pPr>
            <a:r>
              <a:rPr lang="es-MX" sz="16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https://docs.google.com/document/d/15OMDWnnuSQt4CcOe5a8zQFNyQTZqN0_5UK3CfgbRpJg/edit?usp=sharing</a:t>
            </a:r>
            <a:r>
              <a:rPr lang="es-MX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5"/>
          <p:cNvSpPr/>
          <p:nvPr/>
        </p:nvSpPr>
        <p:spPr>
          <a:xfrm>
            <a:off x="2" y="2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05"/>
          <p:cNvSpPr/>
          <p:nvPr/>
        </p:nvSpPr>
        <p:spPr>
          <a:xfrm>
            <a:off x="510606" y="494735"/>
            <a:ext cx="11170787" cy="239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ESTILOS CON HTML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Existen etiquetas de HTML que agregan estilo a los elementos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 ES NADA RECOMENDADO DAR ESTILOS CON HTML</a:t>
            </a:r>
            <a:endParaRPr/>
          </a:p>
        </p:txBody>
      </p:sp>
      <p:sp>
        <p:nvSpPr>
          <p:cNvPr id="1003" name="Google Shape;1003;p105"/>
          <p:cNvSpPr/>
          <p:nvPr/>
        </p:nvSpPr>
        <p:spPr>
          <a:xfrm>
            <a:off x="1163944" y="3062417"/>
            <a:ext cx="3241964" cy="1440483"/>
          </a:xfrm>
          <a:prstGeom prst="roundRect">
            <a:avLst>
              <a:gd fmla="val 10027" name="adj"/>
            </a:avLst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NEGRITAS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&lt;b&gt;</a:t>
            </a:r>
            <a:r>
              <a:rPr lang="es-MX" sz="24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texto </a:t>
            </a:r>
            <a:r>
              <a:rPr b="1" lang="es-MX" sz="24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&lt;/b&gt;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BFBFB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 (bold)</a:t>
            </a:r>
            <a:endParaRPr/>
          </a:p>
        </p:txBody>
      </p:sp>
      <p:sp>
        <p:nvSpPr>
          <p:cNvPr id="1004" name="Google Shape;1004;p105"/>
          <p:cNvSpPr/>
          <p:nvPr/>
        </p:nvSpPr>
        <p:spPr>
          <a:xfrm>
            <a:off x="6417971" y="4680162"/>
            <a:ext cx="3241964" cy="1440483"/>
          </a:xfrm>
          <a:prstGeom prst="roundRect">
            <a:avLst>
              <a:gd fmla="val 10027" name="adj"/>
            </a:avLst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ITALICAS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&lt;i&gt;</a:t>
            </a:r>
            <a:r>
              <a:rPr lang="es-MX" sz="20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texto </a:t>
            </a:r>
            <a:r>
              <a:rPr b="1" lang="es-MX" sz="20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&lt;/i&gt;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BFBFB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 (italic)</a:t>
            </a:r>
            <a:endParaRPr/>
          </a:p>
        </p:txBody>
      </p:sp>
      <p:sp>
        <p:nvSpPr>
          <p:cNvPr id="1005" name="Google Shape;1005;p105"/>
          <p:cNvSpPr/>
          <p:nvPr/>
        </p:nvSpPr>
        <p:spPr>
          <a:xfrm>
            <a:off x="6984640" y="3089266"/>
            <a:ext cx="4039673" cy="1440483"/>
          </a:xfrm>
          <a:prstGeom prst="roundRect">
            <a:avLst>
              <a:gd fmla="val 10027" name="adj"/>
            </a:avLst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CITAS (SANGRÍA)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&lt;blockquote&gt;</a:t>
            </a:r>
            <a:r>
              <a:rPr lang="es-MX" sz="24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cita </a:t>
            </a:r>
            <a:r>
              <a:rPr b="1" lang="es-MX" sz="24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&lt;/blockquote 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BFBFB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blockquote (quoted block)</a:t>
            </a:r>
            <a:endParaRPr/>
          </a:p>
        </p:txBody>
      </p:sp>
      <p:sp>
        <p:nvSpPr>
          <p:cNvPr id="1006" name="Google Shape;1006;p105"/>
          <p:cNvSpPr/>
          <p:nvPr/>
        </p:nvSpPr>
        <p:spPr>
          <a:xfrm>
            <a:off x="1893086" y="4680162"/>
            <a:ext cx="4039200" cy="1440483"/>
          </a:xfrm>
          <a:prstGeom prst="roundRect">
            <a:avLst>
              <a:gd fmla="val 10027" name="adj"/>
            </a:avLst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SALTOS DE LÍNEA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texto </a:t>
            </a:r>
            <a:r>
              <a:rPr b="1" lang="es-MX" sz="24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&lt;br</a:t>
            </a:r>
            <a:r>
              <a:rPr b="1" lang="es-MX" sz="2400" u="sng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/&gt;</a:t>
            </a:r>
            <a:endParaRPr b="1" sz="2400" u="sng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rgbClr val="BFBFB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br (break)</a:t>
            </a:r>
            <a:endParaRPr sz="2000">
              <a:solidFill>
                <a:srgbClr val="BFBFB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007" name="Google Shape;1007;p105"/>
          <p:cNvSpPr/>
          <p:nvPr/>
        </p:nvSpPr>
        <p:spPr>
          <a:xfrm>
            <a:off x="5268793" y="6320045"/>
            <a:ext cx="67874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Podrás encontrar más de estas etiquetas en: </a:t>
            </a:r>
            <a:r>
              <a:rPr lang="es-MX" sz="16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 Text Formatting (w3schools.com)</a:t>
            </a:r>
            <a:endParaRPr sz="16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6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06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AGREGANDO</a:t>
            </a: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NUEVOS ELEMENTOS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Seguiremos con el proyecto anterior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334"/>
            <a:ext cx="12192000" cy="6511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07"/>
          <p:cNvSpPr/>
          <p:nvPr/>
        </p:nvSpPr>
        <p:spPr>
          <a:xfrm>
            <a:off x="4649272" y="3429000"/>
            <a:ext cx="5344734" cy="42393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57856" y="56747"/>
                </a:lnTo>
              </a:path>
            </a:pathLst>
          </a:custGeom>
          <a:solidFill>
            <a:srgbClr val="66CCFF">
              <a:alpha val="40000"/>
            </a:srgbClr>
          </a:solidFill>
          <a:ln cap="flat" cmpd="sng" w="19050">
            <a:solidFill>
              <a:srgbClr val="66CC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La etiqueta hr representa una línea divisoria</a:t>
            </a:r>
            <a:endParaRPr/>
          </a:p>
        </p:txBody>
      </p:sp>
      <p:sp>
        <p:nvSpPr>
          <p:cNvPr id="1021" name="Google Shape;1021;p107"/>
          <p:cNvSpPr/>
          <p:nvPr/>
        </p:nvSpPr>
        <p:spPr>
          <a:xfrm>
            <a:off x="7521261" y="4225343"/>
            <a:ext cx="4288666" cy="140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4041" y="54074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La etiqueta blockquote representa una cita y agrega sangría al texto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En HTML los saltos de línea, espacios, etc que se agreguen en el código, no son tomados en cuenta al visualisar</a:t>
            </a:r>
            <a:endParaRPr sz="1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355"/>
            <a:ext cx="12192000" cy="6489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08"/>
          <p:cNvSpPr/>
          <p:nvPr/>
        </p:nvSpPr>
        <p:spPr>
          <a:xfrm>
            <a:off x="10225827" y="4481848"/>
            <a:ext cx="151970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9"/>
          <p:cNvSpPr/>
          <p:nvPr/>
        </p:nvSpPr>
        <p:spPr>
          <a:xfrm>
            <a:off x="2" y="2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09"/>
          <p:cNvSpPr/>
          <p:nvPr/>
        </p:nvSpPr>
        <p:spPr>
          <a:xfrm>
            <a:off x="510606" y="494735"/>
            <a:ext cx="11170787" cy="1830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LISTAS</a:t>
            </a:r>
            <a:endParaRPr/>
          </a:p>
        </p:txBody>
      </p:sp>
      <p:sp>
        <p:nvSpPr>
          <p:cNvPr id="1035" name="Google Shape;1035;p109"/>
          <p:cNvSpPr/>
          <p:nvPr/>
        </p:nvSpPr>
        <p:spPr>
          <a:xfrm>
            <a:off x="954370" y="2325062"/>
            <a:ext cx="290929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 ORDENADA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Elemento 1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Elemento 2</a:t>
            </a:r>
            <a:endParaRPr/>
          </a:p>
        </p:txBody>
      </p:sp>
      <p:sp>
        <p:nvSpPr>
          <p:cNvPr id="1036" name="Google Shape;1036;p109"/>
          <p:cNvSpPr/>
          <p:nvPr/>
        </p:nvSpPr>
        <p:spPr>
          <a:xfrm>
            <a:off x="4641353" y="2325061"/>
            <a:ext cx="290929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ORDENADA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Elemento 1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Elemento 2</a:t>
            </a:r>
            <a:endParaRPr/>
          </a:p>
        </p:txBody>
      </p:sp>
      <p:sp>
        <p:nvSpPr>
          <p:cNvPr id="1037" name="Google Shape;1037;p109"/>
          <p:cNvSpPr/>
          <p:nvPr/>
        </p:nvSpPr>
        <p:spPr>
          <a:xfrm>
            <a:off x="8328336" y="2325060"/>
            <a:ext cx="2909291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rgbClr val="33BB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DE DESCRIPCIÓN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Primer elemento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Descripción del primer elemento</a:t>
            </a:r>
            <a:endParaRPr/>
          </a:p>
        </p:txBody>
      </p:sp>
      <p:pic>
        <p:nvPicPr>
          <p:cNvPr id="1038" name="Google Shape;1038;p109"/>
          <p:cNvPicPr preferRelativeResize="0"/>
          <p:nvPr/>
        </p:nvPicPr>
        <p:blipFill rotWithShape="1">
          <a:blip r:embed="rId3">
            <a:alphaModFix/>
          </a:blip>
          <a:srcRect b="15965" l="10616" r="10754" t="15198"/>
          <a:stretch/>
        </p:blipFill>
        <p:spPr>
          <a:xfrm>
            <a:off x="0" y="3576533"/>
            <a:ext cx="4299966" cy="254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09"/>
          <p:cNvPicPr preferRelativeResize="0"/>
          <p:nvPr/>
        </p:nvPicPr>
        <p:blipFill rotWithShape="1">
          <a:blip r:embed="rId4">
            <a:alphaModFix/>
          </a:blip>
          <a:srcRect b="15352" l="9783" r="10338" t="15198"/>
          <a:stretch/>
        </p:blipFill>
        <p:spPr>
          <a:xfrm>
            <a:off x="3760632" y="4346621"/>
            <a:ext cx="4267124" cy="251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09"/>
          <p:cNvPicPr preferRelativeResize="0"/>
          <p:nvPr/>
        </p:nvPicPr>
        <p:blipFill rotWithShape="1">
          <a:blip r:embed="rId5">
            <a:alphaModFix/>
          </a:blip>
          <a:srcRect b="15966" l="6642" r="7429" t="15506"/>
          <a:stretch/>
        </p:blipFill>
        <p:spPr>
          <a:xfrm>
            <a:off x="7550644" y="3944778"/>
            <a:ext cx="4503981" cy="2034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0" y="-4313"/>
            <a:ext cx="12194873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699746" y="0"/>
            <a:ext cx="10795379" cy="6865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000" u="none" cap="none" strike="noStrike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¿Qué es Back-End?</a:t>
            </a:r>
            <a:endParaRPr b="1" i="0" sz="4000" u="none" cap="none" strike="noStrike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Es la rama que se especializa en la </a:t>
            </a:r>
            <a:r>
              <a:rPr b="0" i="0" lang="es-MX" sz="3600" u="sng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parte lógica</a:t>
            </a:r>
            <a:r>
              <a:rPr b="0" i="0" lang="es-MX" sz="36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 del sitio web. Se encarga de programar los algoritmos, manipular las bases de datos y hacer que la web funcione de forma óptima y segura entre otras tantas tareas</a:t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110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AGREGANDO</a:t>
            </a: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NUEVOS ELEMENTOS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Seguiremos con el proyecto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266"/>
            <a:ext cx="12192000" cy="649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6732"/>
            <a:ext cx="12192000" cy="64845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12"/>
          <p:cNvSpPr/>
          <p:nvPr/>
        </p:nvSpPr>
        <p:spPr>
          <a:xfrm>
            <a:off x="10071280" y="5473521"/>
            <a:ext cx="151970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8557"/>
            <a:ext cx="12192000" cy="6520886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13"/>
          <p:cNvSpPr/>
          <p:nvPr/>
        </p:nvSpPr>
        <p:spPr>
          <a:xfrm>
            <a:off x="7456867" y="4713667"/>
            <a:ext cx="4494727" cy="1545465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TIP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Para poner notas en tu código que no se visualicen en la página puedes poner COMENTARIOS entre </a:t>
            </a: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&lt;!--  --&gt;</a:t>
            </a:r>
            <a:endParaRPr/>
          </a:p>
        </p:txBody>
      </p:sp>
      <p:pic>
        <p:nvPicPr>
          <p:cNvPr id="1065" name="Google Shape;1065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935324">
            <a:off x="6349747" y="4250029"/>
            <a:ext cx="1281629" cy="1321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13"/>
          <p:cNvSpPr/>
          <p:nvPr/>
        </p:nvSpPr>
        <p:spPr>
          <a:xfrm>
            <a:off x="1470645" y="2116473"/>
            <a:ext cx="2586200" cy="369150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7" name="Google Shape;1067;p11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7888" y="2301048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14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14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LINKS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También conocidos como anclas, ligas o enlaces; nos redireccionan a otra página al dar click sobre ellos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El navegador resalta el texto subrayándolo y pintándolo de azul,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además de darle un color morado cuando ya hemos visitado el sito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15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15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AGREGUEMOSLO AL PROYECTO…!</a:t>
            </a:r>
            <a:endParaRPr sz="4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9590"/>
            <a:ext cx="12192000" cy="6498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16"/>
          <p:cNvSpPr/>
          <p:nvPr/>
        </p:nvSpPr>
        <p:spPr>
          <a:xfrm>
            <a:off x="5924281" y="4163094"/>
            <a:ext cx="6040193" cy="10013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0411" y="83887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La etiqueta a representa un link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href: es la ruta a la página que queremos redireccionar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8824"/>
            <a:ext cx="12192000" cy="6480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17"/>
          <p:cNvSpPr/>
          <p:nvPr/>
        </p:nvSpPr>
        <p:spPr>
          <a:xfrm>
            <a:off x="10071280" y="5473521"/>
            <a:ext cx="151970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18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dvent Pro Light"/>
              <a:buNone/>
            </a:pPr>
            <a:r>
              <a:rPr lang="es-MX" sz="4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Continua con la estructura de el index de tu página web, trata de incorporar las nuevas etiquetas</a:t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Recuerda guardar tu index en la carpeta de tu proyecto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vent Pro Light"/>
              <a:buNone/>
            </a:pP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 importante que recuerdes que no necesitas terminarlo pues seguiremos viendo componentes, aprenderemos diseño y otras herramientas que te ayudarán a concluirlo; Por el momento solo enfócate en estructurarlo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 Light"/>
              <a:buNone/>
            </a:pPr>
            <a:r>
              <a:rPr lang="es-MX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Si necesitas algún componente que no hayamos visto por favor envíame mensaje para tomarlo en consideración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19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19"/>
          <p:cNvSpPr/>
          <p:nvPr/>
        </p:nvSpPr>
        <p:spPr>
          <a:xfrm>
            <a:off x="3936619" y="812800"/>
            <a:ext cx="7497390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RELAJEMONOS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Algunas herramientas que harán nuestra vida más fácil</a:t>
            </a:r>
            <a:endParaRPr/>
          </a:p>
        </p:txBody>
      </p:sp>
      <p:grpSp>
        <p:nvGrpSpPr>
          <p:cNvPr id="1106" name="Google Shape;1106;p119"/>
          <p:cNvGrpSpPr/>
          <p:nvPr/>
        </p:nvGrpSpPr>
        <p:grpSpPr>
          <a:xfrm>
            <a:off x="1055783" y="2123286"/>
            <a:ext cx="2602800" cy="2602800"/>
            <a:chOff x="1273497" y="2407529"/>
            <a:chExt cx="2602800" cy="2602800"/>
          </a:xfrm>
        </p:grpSpPr>
        <p:sp>
          <p:nvSpPr>
            <p:cNvPr id="1107" name="Google Shape;1107;p119"/>
            <p:cNvSpPr/>
            <p:nvPr/>
          </p:nvSpPr>
          <p:spPr>
            <a:xfrm>
              <a:off x="1273497" y="2407529"/>
              <a:ext cx="2602800" cy="2602800"/>
            </a:xfrm>
            <a:prstGeom prst="ellipse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08" name="Google Shape;1108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45223" y="2722707"/>
              <a:ext cx="1799772" cy="1799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2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120"/>
          <p:cNvSpPr/>
          <p:nvPr/>
        </p:nvSpPr>
        <p:spPr>
          <a:xfrm>
            <a:off x="6586990" y="902543"/>
            <a:ext cx="5094404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CodeSnap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 una extensión que te permite tomar fotos cool a tu código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Una alternativa a esta extensión es: </a:t>
            </a:r>
            <a:r>
              <a:rPr lang="es-MX" sz="2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Carbon | Create and share beautiful images of your source code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Aquí un ejemplo: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116" name="Google Shape;1116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607" y="1487711"/>
            <a:ext cx="6076383" cy="4104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21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121"/>
          <p:cNvSpPr/>
          <p:nvPr/>
        </p:nvSpPr>
        <p:spPr>
          <a:xfrm>
            <a:off x="6586990" y="902543"/>
            <a:ext cx="5094404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Live Server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 una extensión que permite levantar un servidor virtual, cada que tu haces un cambio y lo guardas este se visualiza en la página sin tener que actualizarla.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124" name="Google Shape;1124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193" y="902543"/>
            <a:ext cx="5715798" cy="5077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22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22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TABLAS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Permiten organizar datos en filas y columnas, anteriormente se usaban para estructurar páginas web, hoy en día esa practica NO ES RECOMENDADA.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Consulta más información sobre la programación de tablas en: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 Tables (w3schools.com)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23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38" name="Google Shape;1138;p123"/>
          <p:cNvGraphicFramePr/>
          <p:nvPr/>
        </p:nvGraphicFramePr>
        <p:xfrm>
          <a:off x="1971911" y="176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126975"/>
                <a:gridCol w="4126975"/>
              </a:tblGrid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Alumno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Calificación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Zenely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9.0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Aldair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Diego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7.0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Promedio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8.7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Más alto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9" name="Google Shape;1139;p123"/>
          <p:cNvSpPr/>
          <p:nvPr/>
        </p:nvSpPr>
        <p:spPr>
          <a:xfrm>
            <a:off x="4764214" y="1067805"/>
            <a:ext cx="26693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CALIFICACIONES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4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46" name="Google Shape;1146;p124"/>
          <p:cNvGraphicFramePr/>
          <p:nvPr/>
        </p:nvGraphicFramePr>
        <p:xfrm>
          <a:off x="1971911" y="176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126975"/>
                <a:gridCol w="4126975"/>
              </a:tblGrid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Alumno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Calificación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Zenely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9.0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Aldair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Diego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7.0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Promedio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8.7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Más alto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47" name="Google Shape;1147;p124"/>
          <p:cNvSpPr/>
          <p:nvPr/>
        </p:nvSpPr>
        <p:spPr>
          <a:xfrm>
            <a:off x="4764214" y="1067805"/>
            <a:ext cx="26693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CALIFICACIONES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pSp>
        <p:nvGrpSpPr>
          <p:cNvPr id="1148" name="Google Shape;1148;p124"/>
          <p:cNvGrpSpPr/>
          <p:nvPr/>
        </p:nvGrpSpPr>
        <p:grpSpPr>
          <a:xfrm>
            <a:off x="4494727" y="1145200"/>
            <a:ext cx="5731112" cy="429984"/>
            <a:chOff x="3273188" y="399627"/>
            <a:chExt cx="5731112" cy="429984"/>
          </a:xfrm>
        </p:grpSpPr>
        <p:sp>
          <p:nvSpPr>
            <p:cNvPr id="1149" name="Google Shape;1149;p124"/>
            <p:cNvSpPr/>
            <p:nvPr/>
          </p:nvSpPr>
          <p:spPr>
            <a:xfrm>
              <a:off x="3273188" y="399627"/>
              <a:ext cx="3140313" cy="429984"/>
            </a:xfrm>
            <a:prstGeom prst="rect">
              <a:avLst/>
            </a:prstGeom>
            <a:solidFill>
              <a:srgbClr val="66CCFF">
                <a:alpha val="40000"/>
              </a:srgbClr>
            </a:solidFill>
            <a:ln cap="flat" cmpd="sng" w="19050">
              <a:solidFill>
                <a:srgbClr val="33BB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124"/>
            <p:cNvSpPr txBox="1"/>
            <p:nvPr/>
          </p:nvSpPr>
          <p:spPr>
            <a:xfrm>
              <a:off x="6413501" y="399627"/>
              <a:ext cx="25907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33BB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caption (Titulo)</a:t>
              </a:r>
              <a:endParaRPr sz="1800">
                <a:solidFill>
                  <a:srgbClr val="33BB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25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57" name="Google Shape;1157;p125"/>
          <p:cNvGraphicFramePr/>
          <p:nvPr/>
        </p:nvGraphicFramePr>
        <p:xfrm>
          <a:off x="1971911" y="176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126975"/>
                <a:gridCol w="4126975"/>
              </a:tblGrid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Alumno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Calificación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Zenely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9.0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Aldair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Diego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7.0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Promedio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8.7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Más alto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8" name="Google Shape;1158;p125"/>
          <p:cNvSpPr/>
          <p:nvPr/>
        </p:nvSpPr>
        <p:spPr>
          <a:xfrm>
            <a:off x="4764214" y="1067805"/>
            <a:ext cx="26693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CALIFICACIONES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159" name="Google Shape;1159;p125"/>
          <p:cNvSpPr/>
          <p:nvPr/>
        </p:nvSpPr>
        <p:spPr>
          <a:xfrm>
            <a:off x="1898658" y="1652579"/>
            <a:ext cx="8455956" cy="671251"/>
          </a:xfrm>
          <a:prstGeom prst="rect">
            <a:avLst/>
          </a:prstGeom>
          <a:solidFill>
            <a:srgbClr val="66CCFF">
              <a:alpha val="40000"/>
            </a:srgbClr>
          </a:solidFill>
          <a:ln cap="flat" cmpd="sng" w="19050">
            <a:solidFill>
              <a:srgbClr val="33BB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25"/>
          <p:cNvSpPr txBox="1"/>
          <p:nvPr/>
        </p:nvSpPr>
        <p:spPr>
          <a:xfrm>
            <a:off x="10354614" y="1803538"/>
            <a:ext cx="25907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33BBFF"/>
                </a:solidFill>
                <a:latin typeface="Advent Pro"/>
                <a:ea typeface="Advent Pro"/>
                <a:cs typeface="Advent Pro"/>
                <a:sym typeface="Advent Pro"/>
              </a:rPr>
              <a:t>thead (cabecera)</a:t>
            </a:r>
            <a:endParaRPr sz="1800">
              <a:solidFill>
                <a:srgbClr val="33BB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26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67" name="Google Shape;1167;p126"/>
          <p:cNvGraphicFramePr/>
          <p:nvPr/>
        </p:nvGraphicFramePr>
        <p:xfrm>
          <a:off x="1971911" y="176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126975"/>
                <a:gridCol w="4126975"/>
              </a:tblGrid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Alumno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Calificación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Zenely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9.0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Aldair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Diego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7.0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Promedio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8.7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Más alto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68" name="Google Shape;1168;p126"/>
          <p:cNvSpPr/>
          <p:nvPr/>
        </p:nvSpPr>
        <p:spPr>
          <a:xfrm>
            <a:off x="4764214" y="1067805"/>
            <a:ext cx="26693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CALIFICACIONES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169" name="Google Shape;1169;p126"/>
          <p:cNvSpPr/>
          <p:nvPr/>
        </p:nvSpPr>
        <p:spPr>
          <a:xfrm>
            <a:off x="1898658" y="1652579"/>
            <a:ext cx="8455956" cy="671251"/>
          </a:xfrm>
          <a:prstGeom prst="rect">
            <a:avLst/>
          </a:prstGeom>
          <a:solidFill>
            <a:srgbClr val="66CCFF">
              <a:alpha val="40000"/>
            </a:srgbClr>
          </a:solidFill>
          <a:ln cap="flat" cmpd="sng" w="19050">
            <a:solidFill>
              <a:srgbClr val="33BB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26"/>
          <p:cNvSpPr/>
          <p:nvPr/>
        </p:nvSpPr>
        <p:spPr>
          <a:xfrm>
            <a:off x="1870896" y="2352858"/>
            <a:ext cx="8455956" cy="1754685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26"/>
          <p:cNvSpPr txBox="1"/>
          <p:nvPr/>
        </p:nvSpPr>
        <p:spPr>
          <a:xfrm>
            <a:off x="10299092" y="3100440"/>
            <a:ext cx="25907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9966FF"/>
                </a:solidFill>
                <a:latin typeface="Advent Pro"/>
                <a:ea typeface="Advent Pro"/>
                <a:cs typeface="Advent Pro"/>
                <a:sym typeface="Advent Pro"/>
              </a:rPr>
              <a:t>tbody (cuerpo)</a:t>
            </a:r>
            <a:endParaRPr sz="1800">
              <a:solidFill>
                <a:srgbClr val="9966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27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78" name="Google Shape;1178;p127"/>
          <p:cNvGraphicFramePr/>
          <p:nvPr/>
        </p:nvGraphicFramePr>
        <p:xfrm>
          <a:off x="1971911" y="176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126975"/>
                <a:gridCol w="4126975"/>
              </a:tblGrid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Alumno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Calificación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Zenely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9.0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Aldair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Diego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7.0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Promedio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8.7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Más alto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79" name="Google Shape;1179;p127"/>
          <p:cNvSpPr/>
          <p:nvPr/>
        </p:nvSpPr>
        <p:spPr>
          <a:xfrm>
            <a:off x="4764214" y="1067805"/>
            <a:ext cx="26693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CALIFICACIONES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180" name="Google Shape;1180;p127"/>
          <p:cNvSpPr/>
          <p:nvPr/>
        </p:nvSpPr>
        <p:spPr>
          <a:xfrm>
            <a:off x="1898658" y="1652579"/>
            <a:ext cx="8455956" cy="671251"/>
          </a:xfrm>
          <a:prstGeom prst="rect">
            <a:avLst/>
          </a:prstGeom>
          <a:solidFill>
            <a:srgbClr val="66CCFF">
              <a:alpha val="40000"/>
            </a:srgbClr>
          </a:solidFill>
          <a:ln cap="flat" cmpd="sng" w="19050">
            <a:solidFill>
              <a:srgbClr val="33BB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127"/>
          <p:cNvSpPr/>
          <p:nvPr/>
        </p:nvSpPr>
        <p:spPr>
          <a:xfrm>
            <a:off x="1870896" y="2352858"/>
            <a:ext cx="8455956" cy="1754685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127"/>
          <p:cNvSpPr/>
          <p:nvPr/>
        </p:nvSpPr>
        <p:spPr>
          <a:xfrm>
            <a:off x="1870896" y="4136571"/>
            <a:ext cx="8455956" cy="1318438"/>
          </a:xfrm>
          <a:prstGeom prst="rect">
            <a:avLst/>
          </a:prstGeom>
          <a:solidFill>
            <a:srgbClr val="66CCFF">
              <a:alpha val="40000"/>
            </a:srgbClr>
          </a:solidFill>
          <a:ln cap="flat" cmpd="sng" w="19050">
            <a:solidFill>
              <a:srgbClr val="33BB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27"/>
          <p:cNvSpPr txBox="1"/>
          <p:nvPr/>
        </p:nvSpPr>
        <p:spPr>
          <a:xfrm>
            <a:off x="10360872" y="4611124"/>
            <a:ext cx="25907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33BBFF"/>
                </a:solidFill>
                <a:latin typeface="Advent Pro"/>
                <a:ea typeface="Advent Pro"/>
                <a:cs typeface="Advent Pro"/>
                <a:sym typeface="Advent Pro"/>
              </a:rPr>
              <a:t>tfoot (pie)</a:t>
            </a:r>
            <a:endParaRPr sz="1800">
              <a:solidFill>
                <a:srgbClr val="33BB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28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90" name="Google Shape;1190;p128"/>
          <p:cNvGraphicFramePr/>
          <p:nvPr/>
        </p:nvGraphicFramePr>
        <p:xfrm>
          <a:off x="1971911" y="176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126975"/>
                <a:gridCol w="4126975"/>
              </a:tblGrid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Alumno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Calificación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Zenely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9.0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Aldair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Diego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7.0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Promedio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8.7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Más alto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91" name="Google Shape;1191;p128"/>
          <p:cNvSpPr/>
          <p:nvPr/>
        </p:nvSpPr>
        <p:spPr>
          <a:xfrm>
            <a:off x="4764214" y="1067805"/>
            <a:ext cx="26693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CALIFICACIONES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pSp>
        <p:nvGrpSpPr>
          <p:cNvPr id="1192" name="Google Shape;1192;p128"/>
          <p:cNvGrpSpPr/>
          <p:nvPr/>
        </p:nvGrpSpPr>
        <p:grpSpPr>
          <a:xfrm>
            <a:off x="1898658" y="1854558"/>
            <a:ext cx="11320593" cy="469272"/>
            <a:chOff x="3273188" y="601605"/>
            <a:chExt cx="11320593" cy="469272"/>
          </a:xfrm>
        </p:grpSpPr>
        <p:sp>
          <p:nvSpPr>
            <p:cNvPr id="1193" name="Google Shape;1193;p128"/>
            <p:cNvSpPr/>
            <p:nvPr/>
          </p:nvSpPr>
          <p:spPr>
            <a:xfrm>
              <a:off x="3273188" y="601605"/>
              <a:ext cx="8455956" cy="469272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128"/>
            <p:cNvSpPr txBox="1"/>
            <p:nvPr/>
          </p:nvSpPr>
          <p:spPr>
            <a:xfrm>
              <a:off x="11802397" y="651575"/>
              <a:ext cx="27913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9966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tr (Fila)</a:t>
              </a:r>
              <a:endParaRPr sz="1800">
                <a:solidFill>
                  <a:srgbClr val="9966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29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01" name="Google Shape;1201;p129"/>
          <p:cNvGraphicFramePr/>
          <p:nvPr/>
        </p:nvGraphicFramePr>
        <p:xfrm>
          <a:off x="1971911" y="176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126975"/>
                <a:gridCol w="4126975"/>
              </a:tblGrid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Alumno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Calificación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Zenely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9.0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Aldair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Diego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7.0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Promedio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8.7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Más alto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02" name="Google Shape;1202;p129"/>
          <p:cNvSpPr/>
          <p:nvPr/>
        </p:nvSpPr>
        <p:spPr>
          <a:xfrm>
            <a:off x="4764214" y="1067805"/>
            <a:ext cx="26693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CALIFICACIONES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pSp>
        <p:nvGrpSpPr>
          <p:cNvPr id="1203" name="Google Shape;1203;p129"/>
          <p:cNvGrpSpPr/>
          <p:nvPr/>
        </p:nvGrpSpPr>
        <p:grpSpPr>
          <a:xfrm>
            <a:off x="6439435" y="1360552"/>
            <a:ext cx="5182097" cy="937520"/>
            <a:chOff x="7813965" y="107599"/>
            <a:chExt cx="5182097" cy="937520"/>
          </a:xfrm>
        </p:grpSpPr>
        <p:sp>
          <p:nvSpPr>
            <p:cNvPr id="1204" name="Google Shape;1204;p129"/>
            <p:cNvSpPr/>
            <p:nvPr/>
          </p:nvSpPr>
          <p:spPr>
            <a:xfrm>
              <a:off x="7813965" y="575847"/>
              <a:ext cx="3464417" cy="469272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29"/>
            <p:cNvSpPr txBox="1"/>
            <p:nvPr/>
          </p:nvSpPr>
          <p:spPr>
            <a:xfrm>
              <a:off x="10204677" y="107599"/>
              <a:ext cx="27913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9966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th/td (Celdas)</a:t>
              </a:r>
              <a:endParaRPr sz="1800">
                <a:solidFill>
                  <a:srgbClr val="9966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/>
          <p:nvPr/>
        </p:nvSpPr>
        <p:spPr>
          <a:xfrm>
            <a:off x="0" y="-4313"/>
            <a:ext cx="12194873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3"/>
          <p:cNvSpPr/>
          <p:nvPr/>
        </p:nvSpPr>
        <p:spPr>
          <a:xfrm>
            <a:off x="699746" y="0"/>
            <a:ext cx="10795379" cy="6865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000" u="none" cap="none" strike="noStrike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¿Qué es Full-Stack?</a:t>
            </a:r>
            <a:endParaRPr b="1" i="0" sz="4000" u="none" cap="none" strike="noStrike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Es la rama que surge como </a:t>
            </a:r>
            <a:r>
              <a:rPr b="0" i="0" lang="es-MX" sz="3600" u="sng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combinación del Front-End y Back-End</a:t>
            </a:r>
            <a:r>
              <a:rPr b="0" i="0" lang="es-MX" sz="36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. Hoy en día la mayor demanda de perfiles está apuntada a desarrolladores Full-Stack, ya que tienen la capacidad para dominar ciertos lenguajes de ambas áreas</a:t>
            </a:r>
            <a:r>
              <a:rPr b="0" i="0" lang="es-MX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3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130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VEAMOSLO EN CÓDIGO</a:t>
            </a:r>
            <a:endParaRPr sz="4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31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31"/>
          <p:cNvSpPr/>
          <p:nvPr/>
        </p:nvSpPr>
        <p:spPr>
          <a:xfrm>
            <a:off x="446467" y="177512"/>
            <a:ext cx="6096000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     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 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b="0"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20" name="Google Shape;1220;p131"/>
          <p:cNvGrpSpPr/>
          <p:nvPr/>
        </p:nvGrpSpPr>
        <p:grpSpPr>
          <a:xfrm>
            <a:off x="1416676" y="360608"/>
            <a:ext cx="10071280" cy="6040191"/>
            <a:chOff x="1805354" y="1491343"/>
            <a:chExt cx="9885904" cy="4659083"/>
          </a:xfrm>
        </p:grpSpPr>
        <p:cxnSp>
          <p:nvCxnSpPr>
            <p:cNvPr id="1221" name="Google Shape;1221;p131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2" name="Google Shape;1222;p131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3" name="Google Shape;1223;p131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24" name="Google Shape;1224;p131"/>
          <p:cNvGrpSpPr/>
          <p:nvPr/>
        </p:nvGrpSpPr>
        <p:grpSpPr>
          <a:xfrm>
            <a:off x="146887" y="352268"/>
            <a:ext cx="299580" cy="6048531"/>
            <a:chOff x="446314" y="1491343"/>
            <a:chExt cx="283029" cy="4659083"/>
          </a:xfrm>
        </p:grpSpPr>
        <p:cxnSp>
          <p:nvCxnSpPr>
            <p:cNvPr id="1225" name="Google Shape;1225;p131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6" name="Google Shape;1226;p131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7" name="Google Shape;1227;p131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28" name="Google Shape;1228;p131"/>
          <p:cNvSpPr/>
          <p:nvPr/>
        </p:nvSpPr>
        <p:spPr>
          <a:xfrm>
            <a:off x="1505927" y="52830"/>
            <a:ext cx="23382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&lt;table&gt; Iniciamos la tabla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32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32"/>
          <p:cNvSpPr/>
          <p:nvPr/>
        </p:nvSpPr>
        <p:spPr>
          <a:xfrm>
            <a:off x="446467" y="177512"/>
            <a:ext cx="6096000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caption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Calificaciones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caption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 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b="0"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6" name="Google Shape;1236;p132"/>
          <p:cNvSpPr/>
          <p:nvPr/>
        </p:nvSpPr>
        <p:spPr>
          <a:xfrm>
            <a:off x="5092148" y="570945"/>
            <a:ext cx="33563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&lt;caption&gt; Le asignamos un titulo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237" name="Google Shape;1237;p132"/>
          <p:cNvCxnSpPr/>
          <p:nvPr/>
        </p:nvCxnSpPr>
        <p:spPr>
          <a:xfrm>
            <a:off x="5092148" y="940277"/>
            <a:ext cx="6279897" cy="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33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33"/>
          <p:cNvSpPr/>
          <p:nvPr/>
        </p:nvSpPr>
        <p:spPr>
          <a:xfrm>
            <a:off x="446467" y="177512"/>
            <a:ext cx="6096000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caption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Calificaciones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caption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thead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Alumno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Calificación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thead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 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b="0"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45" name="Google Shape;1245;p133"/>
          <p:cNvGrpSpPr/>
          <p:nvPr/>
        </p:nvGrpSpPr>
        <p:grpSpPr>
          <a:xfrm>
            <a:off x="2421228" y="1493952"/>
            <a:ext cx="9066727" cy="1339403"/>
            <a:chOff x="1805354" y="1491343"/>
            <a:chExt cx="9885904" cy="4659083"/>
          </a:xfrm>
        </p:grpSpPr>
        <p:cxnSp>
          <p:nvCxnSpPr>
            <p:cNvPr id="1246" name="Google Shape;1246;p133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7" name="Google Shape;1247;p133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8" name="Google Shape;1248;p133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49" name="Google Shape;1249;p133"/>
          <p:cNvGrpSpPr/>
          <p:nvPr/>
        </p:nvGrpSpPr>
        <p:grpSpPr>
          <a:xfrm>
            <a:off x="1114929" y="1485843"/>
            <a:ext cx="269699" cy="1341252"/>
            <a:chOff x="446314" y="1491343"/>
            <a:chExt cx="283029" cy="4659083"/>
          </a:xfrm>
        </p:grpSpPr>
        <p:cxnSp>
          <p:nvCxnSpPr>
            <p:cNvPr id="1250" name="Google Shape;1250;p133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1" name="Google Shape;1251;p133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2" name="Google Shape;1252;p133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53" name="Google Shape;1253;p133"/>
          <p:cNvSpPr/>
          <p:nvPr/>
        </p:nvSpPr>
        <p:spPr>
          <a:xfrm>
            <a:off x="2305819" y="1121779"/>
            <a:ext cx="31290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&lt;thead&gt; Iniciamos la cabecera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4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34"/>
          <p:cNvSpPr/>
          <p:nvPr/>
        </p:nvSpPr>
        <p:spPr>
          <a:xfrm>
            <a:off x="446467" y="177512"/>
            <a:ext cx="6096000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caption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Calificaciones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caption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thead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Alumno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Calificación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thead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 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b="0"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61" name="Google Shape;1261;p134"/>
          <p:cNvGrpSpPr/>
          <p:nvPr/>
        </p:nvGrpSpPr>
        <p:grpSpPr>
          <a:xfrm>
            <a:off x="2627290" y="1738651"/>
            <a:ext cx="8860666" cy="837126"/>
            <a:chOff x="1805354" y="1491343"/>
            <a:chExt cx="9885904" cy="4659083"/>
          </a:xfrm>
        </p:grpSpPr>
        <p:cxnSp>
          <p:nvCxnSpPr>
            <p:cNvPr id="1262" name="Google Shape;1262;p134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3" name="Google Shape;1263;p134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4" name="Google Shape;1264;p134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65" name="Google Shape;1265;p134"/>
          <p:cNvGrpSpPr/>
          <p:nvPr/>
        </p:nvGrpSpPr>
        <p:grpSpPr>
          <a:xfrm>
            <a:off x="1653547" y="1735540"/>
            <a:ext cx="269699" cy="838281"/>
            <a:chOff x="446314" y="1491343"/>
            <a:chExt cx="283029" cy="4659083"/>
          </a:xfrm>
        </p:grpSpPr>
        <p:cxnSp>
          <p:nvCxnSpPr>
            <p:cNvPr id="1266" name="Google Shape;1266;p134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7" name="Google Shape;1267;p134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8" name="Google Shape;1268;p134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69" name="Google Shape;1269;p134"/>
          <p:cNvSpPr/>
          <p:nvPr/>
        </p:nvSpPr>
        <p:spPr>
          <a:xfrm>
            <a:off x="2567188" y="1385576"/>
            <a:ext cx="31290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&lt;tr&gt; Iniciamos una fila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5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135"/>
          <p:cNvSpPr/>
          <p:nvPr/>
        </p:nvSpPr>
        <p:spPr>
          <a:xfrm>
            <a:off x="446467" y="177512"/>
            <a:ext cx="6096000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caption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Calificaciones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caption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thead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Alumno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Calificación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thead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 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b="0"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7" name="Google Shape;1277;p135"/>
          <p:cNvSpPr/>
          <p:nvPr/>
        </p:nvSpPr>
        <p:spPr>
          <a:xfrm>
            <a:off x="4471814" y="1665648"/>
            <a:ext cx="33563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&lt;th&gt; Agregamos celdas de cabecera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278" name="Google Shape;1278;p135"/>
          <p:cNvCxnSpPr/>
          <p:nvPr/>
        </p:nvCxnSpPr>
        <p:spPr>
          <a:xfrm>
            <a:off x="4471814" y="2034980"/>
            <a:ext cx="6279897" cy="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36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136"/>
          <p:cNvSpPr/>
          <p:nvPr/>
        </p:nvSpPr>
        <p:spPr>
          <a:xfrm>
            <a:off x="446467" y="177512"/>
            <a:ext cx="6096000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thead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tbody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Zenely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9.0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Aldair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10.0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Diego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7.0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tbody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 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b="0"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86" name="Google Shape;1286;p136"/>
          <p:cNvGrpSpPr/>
          <p:nvPr/>
        </p:nvGrpSpPr>
        <p:grpSpPr>
          <a:xfrm>
            <a:off x="2421228" y="927283"/>
            <a:ext cx="9066727" cy="3580323"/>
            <a:chOff x="1805354" y="1491343"/>
            <a:chExt cx="9885904" cy="4659083"/>
          </a:xfrm>
        </p:grpSpPr>
        <p:cxnSp>
          <p:nvCxnSpPr>
            <p:cNvPr id="1287" name="Google Shape;1287;p136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8" name="Google Shape;1288;p136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9" name="Google Shape;1289;p136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90" name="Google Shape;1290;p136"/>
          <p:cNvGrpSpPr/>
          <p:nvPr/>
        </p:nvGrpSpPr>
        <p:grpSpPr>
          <a:xfrm>
            <a:off x="1114929" y="919174"/>
            <a:ext cx="269699" cy="3585266"/>
            <a:chOff x="446314" y="1491343"/>
            <a:chExt cx="283029" cy="4659083"/>
          </a:xfrm>
        </p:grpSpPr>
        <p:cxnSp>
          <p:nvCxnSpPr>
            <p:cNvPr id="1291" name="Google Shape;1291;p136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2" name="Google Shape;1292;p136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3" name="Google Shape;1293;p136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94" name="Google Shape;1294;p136"/>
          <p:cNvSpPr/>
          <p:nvPr/>
        </p:nvSpPr>
        <p:spPr>
          <a:xfrm>
            <a:off x="2305818" y="555110"/>
            <a:ext cx="4247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&lt;tbody&gt; Iniciamos el cuerpo de la tabla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37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37"/>
          <p:cNvSpPr/>
          <p:nvPr/>
        </p:nvSpPr>
        <p:spPr>
          <a:xfrm>
            <a:off x="446467" y="177512"/>
            <a:ext cx="6096000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thead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tbody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Zenely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9.0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Aldair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10.0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Diego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7.0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tbody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 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b="0"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02" name="Google Shape;1302;p137"/>
          <p:cNvGrpSpPr/>
          <p:nvPr/>
        </p:nvGrpSpPr>
        <p:grpSpPr>
          <a:xfrm>
            <a:off x="2562897" y="1197742"/>
            <a:ext cx="9066727" cy="875758"/>
            <a:chOff x="1805354" y="1491343"/>
            <a:chExt cx="9885904" cy="4659083"/>
          </a:xfrm>
        </p:grpSpPr>
        <p:cxnSp>
          <p:nvCxnSpPr>
            <p:cNvPr id="1303" name="Google Shape;1303;p137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4" name="Google Shape;1304;p137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5" name="Google Shape;1305;p137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306" name="Google Shape;1306;p137"/>
          <p:cNvGrpSpPr/>
          <p:nvPr/>
        </p:nvGrpSpPr>
        <p:grpSpPr>
          <a:xfrm>
            <a:off x="1730823" y="1197740"/>
            <a:ext cx="269699" cy="876967"/>
            <a:chOff x="446314" y="1491343"/>
            <a:chExt cx="283029" cy="4659083"/>
          </a:xfrm>
        </p:grpSpPr>
        <p:cxnSp>
          <p:nvCxnSpPr>
            <p:cNvPr id="1307" name="Google Shape;1307;p137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8" name="Google Shape;1308;p137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9" name="Google Shape;1309;p137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10" name="Google Shape;1310;p137"/>
          <p:cNvSpPr/>
          <p:nvPr/>
        </p:nvSpPr>
        <p:spPr>
          <a:xfrm>
            <a:off x="2447487" y="825568"/>
            <a:ext cx="4247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&lt;tr&gt; Agregamos una fila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38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38"/>
          <p:cNvSpPr/>
          <p:nvPr/>
        </p:nvSpPr>
        <p:spPr>
          <a:xfrm>
            <a:off x="446467" y="177512"/>
            <a:ext cx="6096000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thead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tbody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Zenely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9.0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Aldair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10.0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Diego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7.0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tbody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 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b="0"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18" name="Google Shape;1318;p138"/>
          <p:cNvSpPr/>
          <p:nvPr/>
        </p:nvSpPr>
        <p:spPr>
          <a:xfrm>
            <a:off x="4480803" y="1088046"/>
            <a:ext cx="33563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&lt;td&gt; Agregamos celdas 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319" name="Google Shape;1319;p138"/>
          <p:cNvCxnSpPr/>
          <p:nvPr/>
        </p:nvCxnSpPr>
        <p:spPr>
          <a:xfrm>
            <a:off x="4480803" y="1457378"/>
            <a:ext cx="6279897" cy="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39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39"/>
          <p:cNvSpPr/>
          <p:nvPr/>
        </p:nvSpPr>
        <p:spPr>
          <a:xfrm>
            <a:off x="446467" y="177512"/>
            <a:ext cx="6096000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thead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tbody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Zenely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9.0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Aldair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10.0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Diego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7.0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tbody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  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b="0"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27" name="Google Shape;1327;p139"/>
          <p:cNvSpPr/>
          <p:nvPr/>
        </p:nvSpPr>
        <p:spPr>
          <a:xfrm>
            <a:off x="4456090" y="2176530"/>
            <a:ext cx="167425" cy="209925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139"/>
          <p:cNvSpPr/>
          <p:nvPr/>
        </p:nvSpPr>
        <p:spPr>
          <a:xfrm>
            <a:off x="4722601" y="3059390"/>
            <a:ext cx="33563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Completamos con más filas y celdas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569154" y="486328"/>
            <a:ext cx="11199362" cy="5875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Pero antes de seguir con desarrollo web...</a:t>
            </a:r>
            <a:endParaRPr b="0" i="0" sz="18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7200" u="none" cap="none" strike="noStrike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Internet</a:t>
            </a:r>
            <a:endParaRPr b="0" i="0" sz="1800" u="none" cap="none" strike="noStrike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40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140"/>
          <p:cNvSpPr/>
          <p:nvPr/>
        </p:nvSpPr>
        <p:spPr>
          <a:xfrm>
            <a:off x="446467" y="177512"/>
            <a:ext cx="60960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tbody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tfoot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Promedio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8.7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Más alto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10.0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tfoot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b="0"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36" name="Google Shape;1336;p140"/>
          <p:cNvGrpSpPr/>
          <p:nvPr/>
        </p:nvGrpSpPr>
        <p:grpSpPr>
          <a:xfrm>
            <a:off x="2421228" y="927284"/>
            <a:ext cx="9066727" cy="2472740"/>
            <a:chOff x="1805354" y="1491343"/>
            <a:chExt cx="9885904" cy="4659083"/>
          </a:xfrm>
        </p:grpSpPr>
        <p:cxnSp>
          <p:nvCxnSpPr>
            <p:cNvPr id="1337" name="Google Shape;1337;p140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8" name="Google Shape;1338;p140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9" name="Google Shape;1339;p140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340" name="Google Shape;1340;p140"/>
          <p:cNvGrpSpPr/>
          <p:nvPr/>
        </p:nvGrpSpPr>
        <p:grpSpPr>
          <a:xfrm>
            <a:off x="1114929" y="919174"/>
            <a:ext cx="269699" cy="2476154"/>
            <a:chOff x="446314" y="1491343"/>
            <a:chExt cx="283029" cy="4659083"/>
          </a:xfrm>
        </p:grpSpPr>
        <p:cxnSp>
          <p:nvCxnSpPr>
            <p:cNvPr id="1341" name="Google Shape;1341;p140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2" name="Google Shape;1342;p140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3" name="Google Shape;1343;p140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44" name="Google Shape;1344;p140"/>
          <p:cNvSpPr/>
          <p:nvPr/>
        </p:nvSpPr>
        <p:spPr>
          <a:xfrm>
            <a:off x="2305818" y="555110"/>
            <a:ext cx="4247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&lt;tfoot&gt; Iniciamos pie de la tabla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41"/>
          <p:cNvSpPr/>
          <p:nvPr/>
        </p:nvSpPr>
        <p:spPr>
          <a:xfrm>
            <a:off x="2" y="0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41"/>
          <p:cNvSpPr/>
          <p:nvPr/>
        </p:nvSpPr>
        <p:spPr>
          <a:xfrm>
            <a:off x="446467" y="177512"/>
            <a:ext cx="60960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tbody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tfoot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Promedio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8.7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Más alto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10.0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tfoot</a:t>
            </a:r>
            <a:r>
              <a:rPr lang="es-MX" sz="18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&lt;/</a:t>
            </a:r>
            <a:r>
              <a:rPr lang="es-MX" sz="1800">
                <a:solidFill>
                  <a:srgbClr val="569CD6"/>
                </a:solidFill>
                <a:latin typeface="Tahoma"/>
                <a:ea typeface="Tahoma"/>
                <a:cs typeface="Tahoma"/>
                <a:sym typeface="Tahoma"/>
              </a:rPr>
              <a:t>table</a:t>
            </a:r>
            <a:r>
              <a:rPr lang="es-MX" sz="1800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 b="0" sz="1800">
              <a:solidFill>
                <a:srgbClr val="D4D4D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2" name="Google Shape;1352;p141"/>
          <p:cNvSpPr/>
          <p:nvPr/>
        </p:nvSpPr>
        <p:spPr>
          <a:xfrm>
            <a:off x="4778062" y="1094705"/>
            <a:ext cx="167425" cy="209925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141"/>
          <p:cNvSpPr/>
          <p:nvPr/>
        </p:nvSpPr>
        <p:spPr>
          <a:xfrm>
            <a:off x="5044573" y="1977565"/>
            <a:ext cx="33563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Completamos con más filas y celdas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43"/>
          <p:cNvSpPr/>
          <p:nvPr/>
        </p:nvSpPr>
        <p:spPr>
          <a:xfrm>
            <a:off x="10071280" y="5473521"/>
            <a:ext cx="151970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44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144"/>
          <p:cNvSpPr/>
          <p:nvPr/>
        </p:nvSpPr>
        <p:spPr>
          <a:xfrm>
            <a:off x="3936619" y="812800"/>
            <a:ext cx="7497390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Contra reloj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Tienes 10 minutos para generar la siguiente tabla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Cuando concluyas pon “Listo” en el chat y la asesora te notificará cuando compartir tu pantalla</a:t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  <p:grpSp>
        <p:nvGrpSpPr>
          <p:cNvPr id="1373" name="Google Shape;1373;p144"/>
          <p:cNvGrpSpPr/>
          <p:nvPr/>
        </p:nvGrpSpPr>
        <p:grpSpPr>
          <a:xfrm>
            <a:off x="1055783" y="2123286"/>
            <a:ext cx="2602800" cy="2602800"/>
            <a:chOff x="1273497" y="2407529"/>
            <a:chExt cx="2602800" cy="2602800"/>
          </a:xfrm>
        </p:grpSpPr>
        <p:sp>
          <p:nvSpPr>
            <p:cNvPr id="1374" name="Google Shape;1374;p144"/>
            <p:cNvSpPr/>
            <p:nvPr/>
          </p:nvSpPr>
          <p:spPr>
            <a:xfrm>
              <a:off x="1273497" y="2407529"/>
              <a:ext cx="2602800" cy="2602800"/>
            </a:xfrm>
            <a:prstGeom prst="ellipse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5" name="Google Shape;1375;p1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5011" y="2809043"/>
              <a:ext cx="1799772" cy="1799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45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82" name="Google Shape;1382;p145"/>
          <p:cNvGraphicFramePr/>
          <p:nvPr/>
        </p:nvGraphicFramePr>
        <p:xfrm>
          <a:off x="934446" y="20333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2582225"/>
                <a:gridCol w="2582225"/>
                <a:gridCol w="2582225"/>
                <a:gridCol w="2582225"/>
              </a:tblGrid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Articulo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Precio Unitario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Cantidad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Precio Final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Papas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15.0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2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30.0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Refrescos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20.0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20.0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Jabón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33.0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5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165.0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Papel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55.0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55.0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Cereal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40.0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2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80.0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83" name="Google Shape;1383;p145"/>
          <p:cNvSpPr/>
          <p:nvPr/>
        </p:nvSpPr>
        <p:spPr>
          <a:xfrm>
            <a:off x="5451900" y="1067805"/>
            <a:ext cx="12939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SUPER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46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146"/>
          <p:cNvSpPr/>
          <p:nvPr/>
        </p:nvSpPr>
        <p:spPr>
          <a:xfrm>
            <a:off x="5859887" y="906858"/>
            <a:ext cx="582150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AGRUPACIÓN DE CELDAS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Permite unir x número de celdas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1391" name="Google Shape;139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748" y="414366"/>
            <a:ext cx="5883127" cy="6020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2" name="Google Shape;1392;p146"/>
          <p:cNvCxnSpPr/>
          <p:nvPr/>
        </p:nvCxnSpPr>
        <p:spPr>
          <a:xfrm flipH="1">
            <a:off x="3760633" y="4833257"/>
            <a:ext cx="3206224" cy="781932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47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147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AGREGUEMOSLO AL PROYECTO…!</a:t>
            </a:r>
            <a:endParaRPr sz="4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48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06" name="Google Shape;1406;p148"/>
          <p:cNvGraphicFramePr/>
          <p:nvPr/>
        </p:nvGraphicFramePr>
        <p:xfrm>
          <a:off x="1971911" y="176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126975"/>
                <a:gridCol w="4126975"/>
              </a:tblGrid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Alumno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Calificación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Zenely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9.0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Aldair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Diego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7.0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Promedio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8.7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Más alto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24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Calificaciones obtenidas en Enero del 2021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407" name="Google Shape;1407;p148"/>
          <p:cNvSpPr/>
          <p:nvPr/>
        </p:nvSpPr>
        <p:spPr>
          <a:xfrm>
            <a:off x="4764214" y="1067805"/>
            <a:ext cx="26693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CALIFICACIONES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49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14" name="Google Shape;1414;p149"/>
          <p:cNvGraphicFramePr/>
          <p:nvPr/>
        </p:nvGraphicFramePr>
        <p:xfrm>
          <a:off x="1971911" y="1762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126975"/>
                <a:gridCol w="4126975"/>
              </a:tblGrid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Alumno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Calificación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Zenely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9.0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Aldair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Diego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7.0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Promedio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8.7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Más alto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24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Calificaciones obtenidas en Enero del 2021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415" name="Google Shape;1415;p149"/>
          <p:cNvSpPr/>
          <p:nvPr/>
        </p:nvSpPr>
        <p:spPr>
          <a:xfrm>
            <a:off x="4764214" y="1067805"/>
            <a:ext cx="26693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CALIFICACIONES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416" name="Google Shape;1416;p149"/>
          <p:cNvSpPr/>
          <p:nvPr/>
        </p:nvSpPr>
        <p:spPr>
          <a:xfrm>
            <a:off x="1806502" y="5409127"/>
            <a:ext cx="8455956" cy="469272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3936619" y="812800"/>
            <a:ext cx="7497390" cy="4649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4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¿Verdadero (V) o Falso (F)?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8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Si le mando un email a alguien en Europa, ¿la señal de Internet cruza el océano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8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por el aire?</a:t>
            </a:r>
            <a:endParaRPr b="0" i="0" sz="48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  <p:pic>
        <p:nvPicPr>
          <p:cNvPr descr="Help" id="258" name="Google Shape;2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91" y="2123842"/>
            <a:ext cx="2601687" cy="260168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5"/>
          <p:cNvSpPr/>
          <p:nvPr/>
        </p:nvSpPr>
        <p:spPr>
          <a:xfrm>
            <a:off x="936704" y="2302729"/>
            <a:ext cx="2252545" cy="2243252"/>
          </a:xfrm>
          <a:prstGeom prst="ellipse">
            <a:avLst/>
          </a:prstGeom>
          <a:solidFill>
            <a:srgbClr val="1F232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9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3568"/>
            <a:ext cx="12192000" cy="6470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50"/>
          <p:cNvSpPr/>
          <p:nvPr/>
        </p:nvSpPr>
        <p:spPr>
          <a:xfrm>
            <a:off x="5679584" y="3274453"/>
            <a:ext cx="6259134" cy="10013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9630" y="134820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Agregamos una fila con una celda, atributos de la etiqueta td</a:t>
            </a:r>
            <a:endParaRPr sz="20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colspan=“x” la celda ocupa x columnas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rowspan=“x” la celda ocupa x filas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717"/>
            <a:ext cx="12192000" cy="65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51"/>
          <p:cNvSpPr/>
          <p:nvPr/>
        </p:nvSpPr>
        <p:spPr>
          <a:xfrm>
            <a:off x="10071280" y="5473521"/>
            <a:ext cx="151970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52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152"/>
          <p:cNvSpPr/>
          <p:nvPr/>
        </p:nvSpPr>
        <p:spPr>
          <a:xfrm>
            <a:off x="3936619" y="812800"/>
            <a:ext cx="7497390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Contra reloj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Tienes 5 minutos para generar la siguiente tabla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Cuando concluyas pon “Listo” en el chat y la asesora te notificará cuando compartir tu pantalla</a:t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  <p:grpSp>
        <p:nvGrpSpPr>
          <p:cNvPr id="1437" name="Google Shape;1437;p152"/>
          <p:cNvGrpSpPr/>
          <p:nvPr/>
        </p:nvGrpSpPr>
        <p:grpSpPr>
          <a:xfrm>
            <a:off x="1055783" y="2123286"/>
            <a:ext cx="2602800" cy="2602800"/>
            <a:chOff x="1273497" y="2407529"/>
            <a:chExt cx="2602800" cy="2602800"/>
          </a:xfrm>
        </p:grpSpPr>
        <p:sp>
          <p:nvSpPr>
            <p:cNvPr id="1438" name="Google Shape;1438;p152"/>
            <p:cNvSpPr/>
            <p:nvPr/>
          </p:nvSpPr>
          <p:spPr>
            <a:xfrm>
              <a:off x="1273497" y="2407529"/>
              <a:ext cx="2602800" cy="2602800"/>
            </a:xfrm>
            <a:prstGeom prst="ellipse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9" name="Google Shape;1439;p1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5011" y="2809043"/>
              <a:ext cx="1799772" cy="1799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53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46" name="Google Shape;1446;p153"/>
          <p:cNvGraphicFramePr/>
          <p:nvPr/>
        </p:nvGraphicFramePr>
        <p:xfrm>
          <a:off x="934446" y="20333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2582225"/>
                <a:gridCol w="2582225"/>
                <a:gridCol w="2582225"/>
                <a:gridCol w="2582225"/>
              </a:tblGrid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Articulo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Precio Unitario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Cantidad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Precio Final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Papas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15.0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2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30.0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Refrescos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20.0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20.0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Jabón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33.0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5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165.0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Papel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55.0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55.0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Cereal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40.0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2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80.0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Total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350.0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47" name="Google Shape;1447;p153"/>
          <p:cNvSpPr/>
          <p:nvPr/>
        </p:nvSpPr>
        <p:spPr>
          <a:xfrm>
            <a:off x="5451900" y="1067805"/>
            <a:ext cx="12939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SUPER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54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54"/>
          <p:cNvSpPr/>
          <p:nvPr/>
        </p:nvSpPr>
        <p:spPr>
          <a:xfrm>
            <a:off x="3936619" y="812800"/>
            <a:ext cx="7497390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RETO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Tienes 20 minutos para generar la siguiente tabla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Los retos no son obligatorios, realízalo solo si tienes tiempo</a:t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  <p:grpSp>
        <p:nvGrpSpPr>
          <p:cNvPr id="1455" name="Google Shape;1455;p154"/>
          <p:cNvGrpSpPr/>
          <p:nvPr/>
        </p:nvGrpSpPr>
        <p:grpSpPr>
          <a:xfrm>
            <a:off x="1055783" y="2123286"/>
            <a:ext cx="2602800" cy="2602800"/>
            <a:chOff x="1273497" y="2407529"/>
            <a:chExt cx="2602800" cy="2602800"/>
          </a:xfrm>
        </p:grpSpPr>
        <p:sp>
          <p:nvSpPr>
            <p:cNvPr id="1456" name="Google Shape;1456;p154"/>
            <p:cNvSpPr/>
            <p:nvPr/>
          </p:nvSpPr>
          <p:spPr>
            <a:xfrm>
              <a:off x="1273497" y="2407529"/>
              <a:ext cx="2602800" cy="2602800"/>
            </a:xfrm>
            <a:prstGeom prst="ellipse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7" name="Google Shape;1457;p1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5011" y="2809043"/>
              <a:ext cx="1799772" cy="1799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55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155"/>
          <p:cNvSpPr/>
          <p:nvPr/>
        </p:nvSpPr>
        <p:spPr>
          <a:xfrm>
            <a:off x="6097438" y="529465"/>
            <a:ext cx="5316544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Contra reloj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Antes de comenzar, copia esto dentro de la etiqueta &lt;head&gt; de tu página</a:t>
            </a:r>
            <a:endParaRPr/>
          </a:p>
        </p:txBody>
      </p:sp>
      <p:pic>
        <p:nvPicPr>
          <p:cNvPr id="1465" name="Google Shape;1465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8963" y="750757"/>
            <a:ext cx="6966129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56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56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LISTOS…?</a:t>
            </a:r>
            <a:endParaRPr sz="4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57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79" name="Google Shape;1479;p157"/>
          <p:cNvGraphicFramePr/>
          <p:nvPr/>
        </p:nvGraphicFramePr>
        <p:xfrm>
          <a:off x="933010" y="13298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1756525"/>
                <a:gridCol w="1756525"/>
                <a:gridCol w="1756525"/>
                <a:gridCol w="1756525"/>
              </a:tblGrid>
              <a:tr h="594825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B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D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F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G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H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 vMerge="1"/>
                <a:tc gridSpan="2"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J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K</a:t>
                      </a:r>
                      <a:endParaRPr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I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L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N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Ñ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32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Q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80" name="Google Shape;1480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6119" y="1342770"/>
            <a:ext cx="2517046" cy="415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58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158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IMG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Como ya lo habíamos visto, la etiqueta img representa una imagen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src: es la ruta a la imagen, la url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alt: es el texto que aparece cuando la imagen no se puede cargar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59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159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 IMAGEN DE INTERNET</a:t>
            </a:r>
            <a:endParaRPr sz="4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6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texto, mapa&#10;&#10;Descripción generada automáticamente" id="266" name="Google Shape;2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79" y="667279"/>
            <a:ext cx="10592843" cy="553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60"/>
          <p:cNvSpPr/>
          <p:nvPr/>
        </p:nvSpPr>
        <p:spPr>
          <a:xfrm>
            <a:off x="5525037" y="3429000"/>
            <a:ext cx="6259134" cy="5864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9878" y="-21064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La forma más sencilla es utilizar una ruta de internet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61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161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DESCARGANDO UNA IMAGEN</a:t>
            </a:r>
            <a:endParaRPr sz="4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62"/>
          <p:cNvSpPr/>
          <p:nvPr/>
        </p:nvSpPr>
        <p:spPr>
          <a:xfrm>
            <a:off x="5525037" y="3429000"/>
            <a:ext cx="6259134" cy="173542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11606" y="-16610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Utilizamos la ruta relativa a la imagen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 un punto nos posicionamos en la ruta donde esta nuestro html y de ahí comenzamos a movernos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 entrar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../ salir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63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0" name="Google Shape;1520;p163"/>
          <p:cNvCxnSpPr>
            <a:stCxn id="1519" idx="0"/>
          </p:cNvCxnSpPr>
          <p:nvPr/>
        </p:nvCxnSpPr>
        <p:spPr>
          <a:xfrm>
            <a:off x="6098875" y="-4313"/>
            <a:ext cx="0" cy="6964800"/>
          </a:xfrm>
          <a:prstGeom prst="straightConnector1">
            <a:avLst/>
          </a:prstGeom>
          <a:noFill/>
          <a:ln cap="flat" cmpd="sng" w="76200">
            <a:solidFill>
              <a:srgbClr val="66CCFF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1" name="Google Shape;1521;p163"/>
          <p:cNvSpPr/>
          <p:nvPr/>
        </p:nvSpPr>
        <p:spPr>
          <a:xfrm>
            <a:off x="510607" y="906859"/>
            <a:ext cx="11170787" cy="1017476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ATRIBUTOS</a:t>
            </a:r>
            <a:endParaRPr sz="1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522" name="Google Shape;1522;p163"/>
          <p:cNvSpPr/>
          <p:nvPr/>
        </p:nvSpPr>
        <p:spPr>
          <a:xfrm>
            <a:off x="831085" y="2164728"/>
            <a:ext cx="4427608" cy="1017476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ID</a:t>
            </a:r>
            <a:endParaRPr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523" name="Google Shape;1523;p163"/>
          <p:cNvSpPr/>
          <p:nvPr/>
        </p:nvSpPr>
        <p:spPr>
          <a:xfrm>
            <a:off x="6927084" y="2164728"/>
            <a:ext cx="4427608" cy="1017476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CLASS</a:t>
            </a:r>
            <a:endParaRPr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524" name="Google Shape;1524;p163"/>
          <p:cNvSpPr/>
          <p:nvPr/>
        </p:nvSpPr>
        <p:spPr>
          <a:xfrm>
            <a:off x="510607" y="3182204"/>
            <a:ext cx="52351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Identificador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Nos ayuda a identificar UN SOLO elemento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 UNICO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Dos elementos no deben tener el mismo id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525" name="Google Shape;1525;p163"/>
          <p:cNvSpPr/>
          <p:nvPr/>
        </p:nvSpPr>
        <p:spPr>
          <a:xfrm>
            <a:off x="6523338" y="3182204"/>
            <a:ext cx="52351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Clase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Nos ayuda a identificar UN CONJUNTO de elementos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Varios elementos pueden tener el mismo class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526" name="Google Shape;1526;p163"/>
          <p:cNvSpPr/>
          <p:nvPr/>
        </p:nvSpPr>
        <p:spPr>
          <a:xfrm>
            <a:off x="510607" y="5030677"/>
            <a:ext cx="52351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&lt;p </a:t>
            </a: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id=“parrafo”</a:t>
            </a: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&gt;Este es un parrafo&lt;/p&gt;</a:t>
            </a:r>
            <a:endParaRPr/>
          </a:p>
        </p:txBody>
      </p:sp>
      <p:sp>
        <p:nvSpPr>
          <p:cNvPr id="1527" name="Google Shape;1527;p163"/>
          <p:cNvSpPr/>
          <p:nvPr/>
        </p:nvSpPr>
        <p:spPr>
          <a:xfrm>
            <a:off x="6594632" y="4476679"/>
            <a:ext cx="52351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&lt;ul&gt;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&lt;li </a:t>
            </a: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class=”navLi”</a:t>
            </a: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&gt;Elemento 1&lt;/li&gt;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&lt;li </a:t>
            </a: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class=“navLi”</a:t>
            </a: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&gt;Elemento 2&lt;/li&gt;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&lt;/ul&gt;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64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164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DIV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Se utiliza como contenedor de otros elementos HTML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65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165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VEAMOSLO EN CÓDIGO</a:t>
            </a:r>
            <a:endParaRPr sz="4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7" name="Google Shape;1547;p166"/>
          <p:cNvGrpSpPr/>
          <p:nvPr/>
        </p:nvGrpSpPr>
        <p:grpSpPr>
          <a:xfrm>
            <a:off x="2047741" y="1493954"/>
            <a:ext cx="9066727" cy="1442429"/>
            <a:chOff x="1805354" y="1491343"/>
            <a:chExt cx="9885904" cy="4659083"/>
          </a:xfrm>
        </p:grpSpPr>
        <p:cxnSp>
          <p:nvCxnSpPr>
            <p:cNvPr id="1548" name="Google Shape;1548;p166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9" name="Google Shape;1549;p166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0" name="Google Shape;1550;p166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51" name="Google Shape;1551;p166"/>
          <p:cNvGrpSpPr/>
          <p:nvPr/>
        </p:nvGrpSpPr>
        <p:grpSpPr>
          <a:xfrm>
            <a:off x="1141469" y="1488592"/>
            <a:ext cx="269699" cy="1444421"/>
            <a:chOff x="446314" y="1491343"/>
            <a:chExt cx="283029" cy="4659083"/>
          </a:xfrm>
        </p:grpSpPr>
        <p:cxnSp>
          <p:nvCxnSpPr>
            <p:cNvPr id="1552" name="Google Shape;1552;p166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3" name="Google Shape;1553;p166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4" name="Google Shape;1554;p166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55" name="Google Shape;1555;p166"/>
          <p:cNvSpPr/>
          <p:nvPr/>
        </p:nvSpPr>
        <p:spPr>
          <a:xfrm>
            <a:off x="2145459" y="1144527"/>
            <a:ext cx="4247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Contiene los elementos de una lista (el menú)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1" name="Google Shape;1561;p167"/>
          <p:cNvGrpSpPr/>
          <p:nvPr/>
        </p:nvGrpSpPr>
        <p:grpSpPr>
          <a:xfrm>
            <a:off x="2009104" y="3129570"/>
            <a:ext cx="9066727" cy="2253799"/>
            <a:chOff x="1805354" y="1491343"/>
            <a:chExt cx="9885904" cy="4659083"/>
          </a:xfrm>
        </p:grpSpPr>
        <p:cxnSp>
          <p:nvCxnSpPr>
            <p:cNvPr id="1562" name="Google Shape;1562;p167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3" name="Google Shape;1563;p167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4" name="Google Shape;1564;p167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65" name="Google Shape;1565;p167"/>
          <p:cNvGrpSpPr/>
          <p:nvPr/>
        </p:nvGrpSpPr>
        <p:grpSpPr>
          <a:xfrm>
            <a:off x="1102832" y="3124208"/>
            <a:ext cx="269699" cy="2256912"/>
            <a:chOff x="446314" y="1491343"/>
            <a:chExt cx="283029" cy="4659083"/>
          </a:xfrm>
        </p:grpSpPr>
        <p:cxnSp>
          <p:nvCxnSpPr>
            <p:cNvPr id="1566" name="Google Shape;1566;p167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7" name="Google Shape;1567;p167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8" name="Google Shape;1568;p167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69" name="Google Shape;1569;p167"/>
          <p:cNvSpPr/>
          <p:nvPr/>
        </p:nvSpPr>
        <p:spPr>
          <a:xfrm>
            <a:off x="2106822" y="2780143"/>
            <a:ext cx="52083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Contiene elementos HTML (la parte principal de la página)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5" name="Google Shape;1575;p168"/>
          <p:cNvGrpSpPr/>
          <p:nvPr/>
        </p:nvGrpSpPr>
        <p:grpSpPr>
          <a:xfrm>
            <a:off x="2034862" y="5537915"/>
            <a:ext cx="9066727" cy="463640"/>
            <a:chOff x="1805354" y="1491343"/>
            <a:chExt cx="9885904" cy="4659083"/>
          </a:xfrm>
        </p:grpSpPr>
        <p:cxnSp>
          <p:nvCxnSpPr>
            <p:cNvPr id="1576" name="Google Shape;1576;p168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7" name="Google Shape;1577;p168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8" name="Google Shape;1578;p168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79" name="Google Shape;1579;p168"/>
          <p:cNvGrpSpPr/>
          <p:nvPr/>
        </p:nvGrpSpPr>
        <p:grpSpPr>
          <a:xfrm>
            <a:off x="1128590" y="5533905"/>
            <a:ext cx="269699" cy="464280"/>
            <a:chOff x="446314" y="1491343"/>
            <a:chExt cx="283029" cy="4659083"/>
          </a:xfrm>
        </p:grpSpPr>
        <p:cxnSp>
          <p:nvCxnSpPr>
            <p:cNvPr id="1580" name="Google Shape;1580;p168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1" name="Google Shape;1581;p168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2" name="Google Shape;1582;p168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83" name="Google Shape;1583;p168"/>
          <p:cNvSpPr/>
          <p:nvPr/>
        </p:nvSpPr>
        <p:spPr>
          <a:xfrm>
            <a:off x="2206121" y="5226128"/>
            <a:ext cx="4247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Contiene información extra (el pie de página)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69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69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CONTENEDORES HTML5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La versión HTML 5 notó que muchos desarrolladores usaban divs, por ejemplo, para el menú, la parte principal y el pie de la página, etc. por ello agrego etiquetas especificas para estas situaciones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VEAMOSLO EN CÓDIGO…!</a:t>
            </a:r>
            <a:endParaRPr sz="1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1591" name="Google Shape;1591;p169"/>
          <p:cNvSpPr/>
          <p:nvPr/>
        </p:nvSpPr>
        <p:spPr>
          <a:xfrm>
            <a:off x="3369972" y="3688552"/>
            <a:ext cx="545205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&lt;nav&gt;</a:t>
            </a: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navegación o menú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&lt;main&gt;</a:t>
            </a: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parte principal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&lt;footer&gt;</a:t>
            </a:r>
            <a:r>
              <a:rPr lang="es-MX" sz="2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</a:t>
            </a: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pie de página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3936619" y="1387292"/>
            <a:ext cx="7497390" cy="4389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¿Qué es Internet?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Internet es una </a:t>
            </a:r>
            <a:r>
              <a:rPr b="1" i="0" lang="es-MX" sz="3600" u="sng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red de redes</a:t>
            </a:r>
            <a:r>
              <a:rPr b="0" i="0" lang="es-MX" sz="36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, posee conexiones materiales, fuentes de información/almacenamiento y diversos nodos con distintas jerarquías.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6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MX" sz="3200" u="sng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History of the Internet - YouTube</a:t>
            </a:r>
            <a:endParaRPr b="0" i="1" sz="32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pSp>
        <p:nvGrpSpPr>
          <p:cNvPr id="274" name="Google Shape;274;p17"/>
          <p:cNvGrpSpPr/>
          <p:nvPr/>
        </p:nvGrpSpPr>
        <p:grpSpPr>
          <a:xfrm>
            <a:off x="757991" y="1204104"/>
            <a:ext cx="3041422" cy="4441162"/>
            <a:chOff x="213406" y="464118"/>
            <a:chExt cx="4068307" cy="5940650"/>
          </a:xfrm>
        </p:grpSpPr>
        <p:pic>
          <p:nvPicPr>
            <p:cNvPr descr="Social network" id="275" name="Google Shape;275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7435" y="2053432"/>
              <a:ext cx="2751136" cy="2751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cial network" id="276" name="Google Shape;27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30577" y="464118"/>
              <a:ext cx="2751136" cy="2751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cial network" id="277" name="Google Shape;277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3406" y="3653632"/>
              <a:ext cx="2751136" cy="27511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7" name="Google Shape;1597;p170"/>
          <p:cNvGrpSpPr/>
          <p:nvPr/>
        </p:nvGrpSpPr>
        <p:grpSpPr>
          <a:xfrm>
            <a:off x="2047741" y="1493954"/>
            <a:ext cx="9066727" cy="1442429"/>
            <a:chOff x="1805354" y="1491343"/>
            <a:chExt cx="9885904" cy="4659083"/>
          </a:xfrm>
        </p:grpSpPr>
        <p:cxnSp>
          <p:nvCxnSpPr>
            <p:cNvPr id="1598" name="Google Shape;1598;p170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9" name="Google Shape;1599;p170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0" name="Google Shape;1600;p170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01" name="Google Shape;1601;p170"/>
          <p:cNvGrpSpPr/>
          <p:nvPr/>
        </p:nvGrpSpPr>
        <p:grpSpPr>
          <a:xfrm>
            <a:off x="1141469" y="1488592"/>
            <a:ext cx="269699" cy="1444421"/>
            <a:chOff x="446314" y="1491343"/>
            <a:chExt cx="283029" cy="4659083"/>
          </a:xfrm>
        </p:grpSpPr>
        <p:cxnSp>
          <p:nvCxnSpPr>
            <p:cNvPr id="1602" name="Google Shape;1602;p170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3" name="Google Shape;1603;p170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4" name="Google Shape;1604;p170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05" name="Google Shape;1605;p170"/>
          <p:cNvSpPr/>
          <p:nvPr/>
        </p:nvSpPr>
        <p:spPr>
          <a:xfrm>
            <a:off x="2145459" y="1144527"/>
            <a:ext cx="4247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Contiene los elementos de una lista (el menú)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1" name="Google Shape;1611;p171"/>
          <p:cNvGrpSpPr/>
          <p:nvPr/>
        </p:nvGrpSpPr>
        <p:grpSpPr>
          <a:xfrm>
            <a:off x="2009104" y="3129570"/>
            <a:ext cx="9066727" cy="2253799"/>
            <a:chOff x="1805354" y="1491343"/>
            <a:chExt cx="9885904" cy="4659083"/>
          </a:xfrm>
        </p:grpSpPr>
        <p:cxnSp>
          <p:nvCxnSpPr>
            <p:cNvPr id="1612" name="Google Shape;1612;p171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3" name="Google Shape;1613;p171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4" name="Google Shape;1614;p171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15" name="Google Shape;1615;p171"/>
          <p:cNvGrpSpPr/>
          <p:nvPr/>
        </p:nvGrpSpPr>
        <p:grpSpPr>
          <a:xfrm>
            <a:off x="1102832" y="3124208"/>
            <a:ext cx="269699" cy="2256912"/>
            <a:chOff x="446314" y="1491343"/>
            <a:chExt cx="283029" cy="4659083"/>
          </a:xfrm>
        </p:grpSpPr>
        <p:cxnSp>
          <p:nvCxnSpPr>
            <p:cNvPr id="1616" name="Google Shape;1616;p171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7" name="Google Shape;1617;p171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8" name="Google Shape;1618;p171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19" name="Google Shape;1619;p171"/>
          <p:cNvSpPr/>
          <p:nvPr/>
        </p:nvSpPr>
        <p:spPr>
          <a:xfrm>
            <a:off x="2106822" y="2780143"/>
            <a:ext cx="52083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Contiene elementos HTML (la parte principal de la página)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5" name="Google Shape;1625;p172"/>
          <p:cNvGrpSpPr/>
          <p:nvPr/>
        </p:nvGrpSpPr>
        <p:grpSpPr>
          <a:xfrm>
            <a:off x="2277927" y="5534225"/>
            <a:ext cx="9066727" cy="463640"/>
            <a:chOff x="1805354" y="1491343"/>
            <a:chExt cx="9885904" cy="4659083"/>
          </a:xfrm>
        </p:grpSpPr>
        <p:cxnSp>
          <p:nvCxnSpPr>
            <p:cNvPr id="1626" name="Google Shape;1626;p172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7" name="Google Shape;1627;p172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8" name="Google Shape;1628;p172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29" name="Google Shape;1629;p172"/>
          <p:cNvGrpSpPr/>
          <p:nvPr/>
        </p:nvGrpSpPr>
        <p:grpSpPr>
          <a:xfrm>
            <a:off x="1128590" y="5533905"/>
            <a:ext cx="269699" cy="464280"/>
            <a:chOff x="446314" y="1491343"/>
            <a:chExt cx="283029" cy="4659083"/>
          </a:xfrm>
        </p:grpSpPr>
        <p:cxnSp>
          <p:nvCxnSpPr>
            <p:cNvPr id="1630" name="Google Shape;1630;p172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1" name="Google Shape;1631;p172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2" name="Google Shape;1632;p172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33" name="Google Shape;1633;p172"/>
          <p:cNvSpPr/>
          <p:nvPr/>
        </p:nvSpPr>
        <p:spPr>
          <a:xfrm>
            <a:off x="2206121" y="5226128"/>
            <a:ext cx="4247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Contiene información extra (el pie de página)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73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0" name="Google Shape;1640;p173"/>
          <p:cNvGrpSpPr/>
          <p:nvPr/>
        </p:nvGrpSpPr>
        <p:grpSpPr>
          <a:xfrm>
            <a:off x="914401" y="667658"/>
            <a:ext cx="5138670" cy="5510008"/>
            <a:chOff x="1790164" y="643944"/>
            <a:chExt cx="5138670" cy="5510008"/>
          </a:xfrm>
        </p:grpSpPr>
        <p:sp>
          <p:nvSpPr>
            <p:cNvPr id="1641" name="Google Shape;1641;p173"/>
            <p:cNvSpPr/>
            <p:nvPr/>
          </p:nvSpPr>
          <p:spPr>
            <a:xfrm>
              <a:off x="1790164" y="643944"/>
              <a:ext cx="5138670" cy="914400"/>
            </a:xfrm>
            <a:prstGeom prst="rect">
              <a:avLst/>
            </a:prstGeom>
            <a:solidFill>
              <a:srgbClr val="E32D91"/>
            </a:solidFill>
            <a:ln cap="flat" cmpd="sng" w="12700">
              <a:solidFill>
                <a:srgbClr val="A5206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s-MX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HEADER</a:t>
              </a:r>
              <a:endParaRPr/>
            </a:p>
          </p:txBody>
        </p:sp>
        <p:sp>
          <p:nvSpPr>
            <p:cNvPr id="1642" name="Google Shape;1642;p173"/>
            <p:cNvSpPr/>
            <p:nvPr/>
          </p:nvSpPr>
          <p:spPr>
            <a:xfrm>
              <a:off x="1790164" y="1684987"/>
              <a:ext cx="5138670" cy="452906"/>
            </a:xfrm>
            <a:prstGeom prst="rect">
              <a:avLst/>
            </a:prstGeom>
            <a:solidFill>
              <a:srgbClr val="C830CC"/>
            </a:solidFill>
            <a:ln cap="flat" cmpd="sng" w="12700">
              <a:solidFill>
                <a:srgbClr val="91239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s-MX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NAVIGATION</a:t>
              </a:r>
              <a:endParaRPr/>
            </a:p>
          </p:txBody>
        </p:sp>
        <p:sp>
          <p:nvSpPr>
            <p:cNvPr id="1643" name="Google Shape;1643;p173"/>
            <p:cNvSpPr/>
            <p:nvPr/>
          </p:nvSpPr>
          <p:spPr>
            <a:xfrm>
              <a:off x="1790164" y="2264535"/>
              <a:ext cx="1442433" cy="3299137"/>
            </a:xfrm>
            <a:prstGeom prst="rect">
              <a:avLst/>
            </a:prstGeom>
            <a:solidFill>
              <a:srgbClr val="4EA6DC"/>
            </a:solidFill>
            <a:ln cap="flat" cmpd="sng" w="12700">
              <a:solidFill>
                <a:srgbClr val="3879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s-MX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ASIDE</a:t>
              </a:r>
              <a:endParaRPr/>
            </a:p>
          </p:txBody>
        </p:sp>
        <p:sp>
          <p:nvSpPr>
            <p:cNvPr id="1644" name="Google Shape;1644;p173"/>
            <p:cNvSpPr/>
            <p:nvPr/>
          </p:nvSpPr>
          <p:spPr>
            <a:xfrm>
              <a:off x="3438660" y="2264535"/>
              <a:ext cx="3490174" cy="3299137"/>
            </a:xfrm>
            <a:prstGeom prst="rect">
              <a:avLst/>
            </a:prstGeom>
            <a:solidFill>
              <a:srgbClr val="4775E7"/>
            </a:solidFill>
            <a:ln cap="flat" cmpd="sng" w="12700">
              <a:solidFill>
                <a:srgbClr val="3355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s-MX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SECTION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173"/>
            <p:cNvSpPr/>
            <p:nvPr/>
          </p:nvSpPr>
          <p:spPr>
            <a:xfrm>
              <a:off x="3655219" y="4222124"/>
              <a:ext cx="3057055" cy="1056067"/>
            </a:xfrm>
            <a:prstGeom prst="rect">
              <a:avLst/>
            </a:prstGeom>
            <a:solidFill>
              <a:srgbClr val="D54773"/>
            </a:solidFill>
            <a:ln cap="flat" cmpd="sng" w="12700">
              <a:solidFill>
                <a:srgbClr val="9B335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s-MX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ARTICLE</a:t>
              </a:r>
              <a:endParaRPr/>
            </a:p>
          </p:txBody>
        </p:sp>
        <p:sp>
          <p:nvSpPr>
            <p:cNvPr id="1646" name="Google Shape;1646;p173"/>
            <p:cNvSpPr/>
            <p:nvPr/>
          </p:nvSpPr>
          <p:spPr>
            <a:xfrm>
              <a:off x="3655219" y="2987899"/>
              <a:ext cx="3057055" cy="1056067"/>
            </a:xfrm>
            <a:prstGeom prst="rect">
              <a:avLst/>
            </a:prstGeom>
            <a:solidFill>
              <a:srgbClr val="D54773"/>
            </a:solidFill>
            <a:ln cap="flat" cmpd="sng" w="12700">
              <a:solidFill>
                <a:srgbClr val="9B335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s-MX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ARTICLE</a:t>
              </a:r>
              <a:endParaRPr/>
            </a:p>
          </p:txBody>
        </p:sp>
        <p:sp>
          <p:nvSpPr>
            <p:cNvPr id="1647" name="Google Shape;1647;p173"/>
            <p:cNvSpPr/>
            <p:nvPr/>
          </p:nvSpPr>
          <p:spPr>
            <a:xfrm>
              <a:off x="1790164" y="5701046"/>
              <a:ext cx="5138670" cy="452906"/>
            </a:xfrm>
            <a:prstGeom prst="rect">
              <a:avLst/>
            </a:prstGeom>
            <a:solidFill>
              <a:srgbClr val="8971E1"/>
            </a:solidFill>
            <a:ln cap="flat" cmpd="sng" w="12700">
              <a:solidFill>
                <a:srgbClr val="6352A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s-MX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FOOTER</a:t>
              </a:r>
              <a:endParaRPr/>
            </a:p>
          </p:txBody>
        </p:sp>
      </p:grpSp>
      <p:sp>
        <p:nvSpPr>
          <p:cNvPr id="1648" name="Google Shape;1648;p173"/>
          <p:cNvSpPr txBox="1"/>
          <p:nvPr/>
        </p:nvSpPr>
        <p:spPr>
          <a:xfrm>
            <a:off x="6761408" y="469813"/>
            <a:ext cx="4520484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D91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&lt;header&gt; &lt;/header&gt;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30CC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C830CC"/>
                </a:solidFill>
                <a:latin typeface="Arial"/>
                <a:ea typeface="Arial"/>
                <a:cs typeface="Arial"/>
                <a:sym typeface="Arial"/>
              </a:rPr>
              <a:t>&lt;nav&gt; &lt;/nav&gt;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A6DC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4EA6DC"/>
                </a:solidFill>
                <a:latin typeface="Arial"/>
                <a:ea typeface="Arial"/>
                <a:cs typeface="Arial"/>
                <a:sym typeface="Arial"/>
              </a:rPr>
              <a:t>&lt;aside&gt; &lt;/aside&gt;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5E7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4775E7"/>
                </a:solidFill>
                <a:latin typeface="Arial"/>
                <a:ea typeface="Arial"/>
                <a:cs typeface="Arial"/>
                <a:sym typeface="Arial"/>
              </a:rPr>
              <a:t>&lt;section&gt; &lt;/section&gt;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4773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D54773"/>
                </a:solidFill>
                <a:latin typeface="Arial"/>
                <a:ea typeface="Arial"/>
                <a:cs typeface="Arial"/>
                <a:sym typeface="Arial"/>
              </a:rPr>
              <a:t>&lt;article&gt; &lt;/article&gt;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71E1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8971E1"/>
                </a:solidFill>
                <a:latin typeface="Arial"/>
                <a:ea typeface="Arial"/>
                <a:cs typeface="Arial"/>
                <a:sym typeface="Arial"/>
              </a:rPr>
              <a:t>&lt;footer&gt; &lt;/footer&gt;</a:t>
            </a:r>
            <a:endParaRPr/>
          </a:p>
        </p:txBody>
      </p:sp>
      <p:sp>
        <p:nvSpPr>
          <p:cNvPr id="1649" name="Google Shape;1649;p173"/>
          <p:cNvSpPr/>
          <p:nvPr/>
        </p:nvSpPr>
        <p:spPr>
          <a:xfrm>
            <a:off x="6761408" y="5473521"/>
            <a:ext cx="4829579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Aquí tienes más contenedores agregados en HTML 5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74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dvent Pro Light"/>
              <a:buNone/>
            </a:pPr>
            <a:r>
              <a:rPr lang="es-MX" sz="4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Continua con la estructura de el index de tu página web, trata de incorporar las nuevas etiquetas</a:t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Recuerda guardar tu index en la carpeta de tu proyecto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vent Pro Light"/>
              <a:buNone/>
            </a:pP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 importante que recuerdes que no necesitas terminarlo pues seguiremos viendo componentes, aprenderemos diseño y otras herramientas que te ayudarán a concluirlo; Por el momento solo enfócate en estructurarlo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dvent Pro Light"/>
              <a:buNone/>
            </a:pPr>
            <a:r>
              <a:rPr lang="es-MX" sz="1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Si necesitas algún componente que no hayamos visto por favor envíame mensaje para tomarlo en consideración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75"/>
          <p:cNvSpPr/>
          <p:nvPr/>
        </p:nvSpPr>
        <p:spPr>
          <a:xfrm>
            <a:off x="2876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1" name="Google Shape;1661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73" y="-42950"/>
            <a:ext cx="12197748" cy="69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75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AGREGUEMOS COLOR…!</a:t>
            </a:r>
            <a:endParaRPr sz="7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76"/>
          <p:cNvSpPr/>
          <p:nvPr/>
        </p:nvSpPr>
        <p:spPr>
          <a:xfrm>
            <a:off x="2876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9" name="Google Shape;1669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994" y="1653942"/>
            <a:ext cx="3106550" cy="3541486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76"/>
          <p:cNvSpPr/>
          <p:nvPr/>
        </p:nvSpPr>
        <p:spPr>
          <a:xfrm>
            <a:off x="4528457" y="708338"/>
            <a:ext cx="6905552" cy="4799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0B0F0"/>
                </a:solidFill>
                <a:latin typeface="Advent Pro"/>
                <a:ea typeface="Advent Pro"/>
                <a:cs typeface="Advent Pro"/>
                <a:sym typeface="Advent Pro"/>
              </a:rPr>
              <a:t>CSS</a:t>
            </a:r>
            <a:endParaRPr b="1" sz="2800">
              <a:solidFill>
                <a:srgbClr val="00B0F0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Es un </a:t>
            </a:r>
            <a:r>
              <a:rPr b="1" lang="es-MX" sz="3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lenguaje de hojas de estilo</a:t>
            </a:r>
            <a:r>
              <a:rPr lang="es-MX" sz="3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 Permite modificar la apariencia de las páginas web, añade mejoras visuales</a:t>
            </a:r>
            <a:endParaRPr sz="3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671" name="Google Shape;1671;p176"/>
          <p:cNvSpPr/>
          <p:nvPr/>
        </p:nvSpPr>
        <p:spPr>
          <a:xfrm>
            <a:off x="4528457" y="4432478"/>
            <a:ext cx="6905552" cy="1229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00B0F0"/>
                </a:solidFill>
                <a:latin typeface="Advent Pro"/>
                <a:ea typeface="Advent Pro"/>
                <a:cs typeface="Advent Pro"/>
                <a:sym typeface="Advent Pro"/>
              </a:rPr>
              <a:t>NO ES UN LENGUAJE DE PROGRAMACIÓN…!</a:t>
            </a:r>
            <a:endParaRPr sz="3600">
              <a:solidFill>
                <a:srgbClr val="00B0F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77"/>
          <p:cNvSpPr/>
          <p:nvPr/>
        </p:nvSpPr>
        <p:spPr>
          <a:xfrm>
            <a:off x="2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177"/>
          <p:cNvSpPr/>
          <p:nvPr/>
        </p:nvSpPr>
        <p:spPr>
          <a:xfrm>
            <a:off x="510607" y="906859"/>
            <a:ext cx="11170787" cy="1908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¿Cómo seleccionamos un elemento?</a:t>
            </a:r>
            <a:endParaRPr/>
          </a:p>
        </p:txBody>
      </p:sp>
      <p:sp>
        <p:nvSpPr>
          <p:cNvPr id="1679" name="Google Shape;1679;p177"/>
          <p:cNvSpPr/>
          <p:nvPr/>
        </p:nvSpPr>
        <p:spPr>
          <a:xfrm>
            <a:off x="3640824" y="3389350"/>
            <a:ext cx="5393994" cy="1612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selector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s-MX" sz="4400">
                <a:solidFill>
                  <a:srgbClr val="4775E7"/>
                </a:solidFill>
                <a:latin typeface="Arial"/>
                <a:ea typeface="Arial"/>
                <a:cs typeface="Arial"/>
                <a:sym typeface="Arial"/>
              </a:rPr>
              <a:t>propiedad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MX" sz="4400">
                <a:solidFill>
                  <a:srgbClr val="8971E1"/>
                </a:solidFill>
                <a:latin typeface="Arial"/>
                <a:ea typeface="Arial"/>
                <a:cs typeface="Arial"/>
                <a:sym typeface="Arial"/>
              </a:rPr>
              <a:t>valor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177"/>
          <p:cNvSpPr/>
          <p:nvPr/>
        </p:nvSpPr>
        <p:spPr>
          <a:xfrm>
            <a:off x="510607" y="1481071"/>
            <a:ext cx="11170787" cy="4122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177"/>
          <p:cNvSpPr/>
          <p:nvPr/>
        </p:nvSpPr>
        <p:spPr>
          <a:xfrm>
            <a:off x="8143071" y="6315080"/>
            <a:ext cx="40489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CSS Selectors Reference (w3schools.com)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8"/>
          <p:cNvSpPr/>
          <p:nvPr/>
        </p:nvSpPr>
        <p:spPr>
          <a:xfrm>
            <a:off x="2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78"/>
          <p:cNvSpPr/>
          <p:nvPr/>
        </p:nvSpPr>
        <p:spPr>
          <a:xfrm>
            <a:off x="510607" y="906859"/>
            <a:ext cx="11170787" cy="1908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¿Cómo seleccionamos un elemento?</a:t>
            </a:r>
            <a:endParaRPr/>
          </a:p>
        </p:txBody>
      </p:sp>
      <p:sp>
        <p:nvSpPr>
          <p:cNvPr id="1689" name="Google Shape;1689;p178"/>
          <p:cNvSpPr/>
          <p:nvPr/>
        </p:nvSpPr>
        <p:spPr>
          <a:xfrm>
            <a:off x="3640824" y="3389350"/>
            <a:ext cx="6158269" cy="1612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h1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s-MX" sz="4400">
                <a:solidFill>
                  <a:srgbClr val="4775E7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MX" sz="4400">
                <a:solidFill>
                  <a:srgbClr val="8971E1"/>
                </a:solidFill>
                <a:latin typeface="Arial"/>
                <a:ea typeface="Arial"/>
                <a:cs typeface="Arial"/>
                <a:sym typeface="Arial"/>
              </a:rPr>
              <a:t>#00F00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8"/>
          <p:cNvSpPr/>
          <p:nvPr/>
        </p:nvSpPr>
        <p:spPr>
          <a:xfrm>
            <a:off x="510607" y="1481071"/>
            <a:ext cx="11170787" cy="4122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78"/>
          <p:cNvSpPr/>
          <p:nvPr/>
        </p:nvSpPr>
        <p:spPr>
          <a:xfrm>
            <a:off x="8143071" y="6315080"/>
            <a:ext cx="40489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CSS Selectors Reference (w3schools.com)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9"/>
          <p:cNvSpPr/>
          <p:nvPr/>
        </p:nvSpPr>
        <p:spPr>
          <a:xfrm>
            <a:off x="2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79"/>
          <p:cNvSpPr/>
          <p:nvPr/>
        </p:nvSpPr>
        <p:spPr>
          <a:xfrm>
            <a:off x="510607" y="906859"/>
            <a:ext cx="11170787" cy="1150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SELECTORES</a:t>
            </a:r>
            <a:endParaRPr/>
          </a:p>
        </p:txBody>
      </p:sp>
      <p:sp>
        <p:nvSpPr>
          <p:cNvPr id="1699" name="Google Shape;1699;p179"/>
          <p:cNvSpPr/>
          <p:nvPr/>
        </p:nvSpPr>
        <p:spPr>
          <a:xfrm>
            <a:off x="510607" y="1481071"/>
            <a:ext cx="11170787" cy="4122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00" name="Google Shape;1700;p179"/>
          <p:cNvGraphicFramePr/>
          <p:nvPr/>
        </p:nvGraphicFramePr>
        <p:xfrm>
          <a:off x="510607" y="24103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3935950"/>
                <a:gridCol w="3511225"/>
                <a:gridCol w="3723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Tipo ó Etiqueta</a:t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p{…}</a:t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u="none" cap="none" strike="noStrike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Todas los elementos p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Clase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.parrafo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Todos los elementos con clase “párrafo”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Id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#parrafo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Todos los elementos con id “párrafo”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Universal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*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Todos los elementos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>
                        <a:alpha val="20000"/>
                      </a:srgb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Padre &gt; hijos directos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ul&gt;li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Todos los li que sean hijos directos</a:t>
                      </a: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de ul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792653" y="1104362"/>
            <a:ext cx="10606695" cy="3859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36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Alto</a:t>
            </a:r>
            <a:endParaRPr b="1" i="0" sz="36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8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¿Cómo fue la primera conexión a internet?</a:t>
            </a:r>
            <a:endParaRPr/>
          </a:p>
        </p:txBody>
      </p:sp>
      <p:sp>
        <p:nvSpPr>
          <p:cNvPr id="285" name="Google Shape;285;p18"/>
          <p:cNvSpPr/>
          <p:nvPr/>
        </p:nvSpPr>
        <p:spPr>
          <a:xfrm>
            <a:off x="5123621" y="4093666"/>
            <a:ext cx="644261" cy="789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8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L</a:t>
            </a:r>
            <a:endParaRPr b="0" i="0" sz="4800" u="none" cap="none" strike="sng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5757496" y="4093666"/>
            <a:ext cx="644261" cy="789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8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O</a:t>
            </a:r>
            <a:endParaRPr b="0" i="0" sz="4800" u="none" cap="none" strike="sng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6395091" y="4093666"/>
            <a:ext cx="644261" cy="789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4800" u="none" cap="none" strike="sng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G</a:t>
            </a:r>
            <a:endParaRPr b="0" i="0" sz="4800" u="none" cap="none" strike="sng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80"/>
          <p:cNvSpPr/>
          <p:nvPr/>
        </p:nvSpPr>
        <p:spPr>
          <a:xfrm>
            <a:off x="2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06" name="Google Shape;1706;p180"/>
          <p:cNvGraphicFramePr/>
          <p:nvPr/>
        </p:nvGraphicFramePr>
        <p:xfrm>
          <a:off x="510608" y="2057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3935950"/>
                <a:gridCol w="3511225"/>
                <a:gridCol w="3723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Etiqueta[atributo]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p[name]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Todos los párrafos con atributo name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Etiqueta[atributo=“valor”]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p[name=“parrafo”]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Todos los p cuyo atributo name sea “párrafo”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dvent Pro Light"/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Etiqueta[atributo^=“valor”]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p[name^=“parrafo”]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Todos</a:t>
                      </a: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los p cuyo name inicie con “parrafo”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dvent Pro Light"/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Etiqueta[atributo$=“valor”]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dvent Pro Light"/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p[name$=“parrafo”]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Todos los p cuyo name termine con</a:t>
                      </a: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“parrafo”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dvent Pro Light"/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Etiqueta[atributo*=“valor”]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dvent Pro Light"/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p[name*=“parrafo”]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Todos</a:t>
                      </a: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los p cuyo name contenga “párrafo”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07" name="Google Shape;1707;p180"/>
          <p:cNvSpPr/>
          <p:nvPr/>
        </p:nvSpPr>
        <p:spPr>
          <a:xfrm>
            <a:off x="510607" y="906859"/>
            <a:ext cx="11170787" cy="1150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SELECTORES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81"/>
          <p:cNvSpPr/>
          <p:nvPr/>
        </p:nvSpPr>
        <p:spPr>
          <a:xfrm>
            <a:off x="2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181"/>
          <p:cNvSpPr/>
          <p:nvPr/>
        </p:nvSpPr>
        <p:spPr>
          <a:xfrm>
            <a:off x="510607" y="2832254"/>
            <a:ext cx="11170787" cy="11505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…ALGUNAS PROPIEDADES…</a:t>
            </a:r>
            <a:endParaRPr/>
          </a:p>
        </p:txBody>
      </p:sp>
      <p:sp>
        <p:nvSpPr>
          <p:cNvPr id="1714" name="Google Shape;1714;p181"/>
          <p:cNvSpPr/>
          <p:nvPr/>
        </p:nvSpPr>
        <p:spPr>
          <a:xfrm>
            <a:off x="8931103" y="6219546"/>
            <a:ext cx="31462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CSS Reference (w3schools.com)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82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182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BACKGROUND-COLOR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Cambiar el color de fondo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Black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#000000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rgb(0, 0, 0)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rgba(0, 0, 0, 0.6)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hsl(0, 0%, 0%)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83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183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COLOR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Color de texto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Black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#000000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rgb(0, 0, 0)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hsl(0, 0%, 0%)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84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84"/>
          <p:cNvSpPr/>
          <p:nvPr/>
        </p:nvSpPr>
        <p:spPr>
          <a:xfrm>
            <a:off x="510606" y="748549"/>
            <a:ext cx="11170787" cy="5352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FONT-FAMILY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Tipografia</a:t>
            </a:r>
            <a:endParaRPr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“Arial”, serif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“Antic Slab”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serif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85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185"/>
          <p:cNvSpPr/>
          <p:nvPr/>
        </p:nvSpPr>
        <p:spPr>
          <a:xfrm>
            <a:off x="513481" y="782646"/>
            <a:ext cx="11170787" cy="528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FONT-SIZE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Tamaño del texto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12px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12em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12rem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86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Google Shape;1749;p186"/>
          <p:cNvSpPr/>
          <p:nvPr/>
        </p:nvSpPr>
        <p:spPr>
          <a:xfrm>
            <a:off x="513481" y="782646"/>
            <a:ext cx="11170787" cy="528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FONT-WEIGHT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Texto en negritas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normal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bold 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900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87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87"/>
          <p:cNvSpPr/>
          <p:nvPr/>
        </p:nvSpPr>
        <p:spPr>
          <a:xfrm>
            <a:off x="513481" y="745170"/>
            <a:ext cx="11170787" cy="5359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HEIGHT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Alto del elemento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1vh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200px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200rem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200em 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88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188"/>
          <p:cNvSpPr/>
          <p:nvPr/>
        </p:nvSpPr>
        <p:spPr>
          <a:xfrm>
            <a:off x="513481" y="835111"/>
            <a:ext cx="11170787" cy="5179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WIDTH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Ancho del elemento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1vh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200px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200rem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200em 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89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89"/>
          <p:cNvSpPr/>
          <p:nvPr/>
        </p:nvSpPr>
        <p:spPr>
          <a:xfrm>
            <a:off x="513481" y="730180"/>
            <a:ext cx="11170787" cy="5389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OPACITY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Agrega opacidad (transparencia) al elemento (incluyendo los elementos hijos)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0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0.5 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9"/>
          <p:cNvSpPr/>
          <p:nvPr/>
        </p:nvSpPr>
        <p:spPr>
          <a:xfrm>
            <a:off x="3936619" y="1387293"/>
            <a:ext cx="7497390" cy="407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¿Qué es un servidor?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 una computadora que presta servicios e información a partir de un determinado software, funcionando como fuente para ser utilizada por distintos usuarios.</a:t>
            </a:r>
            <a:endParaRPr b="0" i="0" sz="36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descr="Cloud Computing" id="295" name="Google Shape;2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490" y="2210565"/>
            <a:ext cx="2436869" cy="243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9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190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PONGAMOSLO EN PRACTICA…!</a:t>
            </a:r>
            <a:endParaRPr sz="4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2" name="Google Shape;1782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717"/>
            <a:ext cx="12192000" cy="65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91"/>
          <p:cNvSpPr/>
          <p:nvPr/>
        </p:nvSpPr>
        <p:spPr>
          <a:xfrm>
            <a:off x="7656395" y="553791"/>
            <a:ext cx="4166412" cy="522000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Creamos un nuevo proyecto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" name="Google Shape;1788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192"/>
          <p:cNvSpPr/>
          <p:nvPr/>
        </p:nvSpPr>
        <p:spPr>
          <a:xfrm>
            <a:off x="6400800" y="499200"/>
            <a:ext cx="5340120" cy="522000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Agregamos la siguiente estructura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4" name="Google Shape;1794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3568"/>
            <a:ext cx="12192000" cy="6470864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193"/>
          <p:cNvSpPr/>
          <p:nvPr/>
        </p:nvSpPr>
        <p:spPr>
          <a:xfrm>
            <a:off x="6509983" y="867690"/>
            <a:ext cx="5340120" cy="522000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Hasta ahora, así luce nuestra página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94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2" name="Google Shape;1802;p194"/>
          <p:cNvGrpSpPr/>
          <p:nvPr/>
        </p:nvGrpSpPr>
        <p:grpSpPr>
          <a:xfrm>
            <a:off x="3936000" y="1269000"/>
            <a:ext cx="4320000" cy="4320000"/>
            <a:chOff x="3936000" y="1269000"/>
            <a:chExt cx="4320000" cy="4320000"/>
          </a:xfrm>
        </p:grpSpPr>
        <p:sp>
          <p:nvSpPr>
            <p:cNvPr id="1803" name="Google Shape;1803;p194"/>
            <p:cNvSpPr/>
            <p:nvPr/>
          </p:nvSpPr>
          <p:spPr>
            <a:xfrm>
              <a:off x="3936000" y="1269000"/>
              <a:ext cx="4320000" cy="4320000"/>
            </a:xfrm>
            <a:prstGeom prst="diamond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4" name="Google Shape;1804;p194"/>
            <p:cNvGrpSpPr/>
            <p:nvPr/>
          </p:nvGrpSpPr>
          <p:grpSpPr>
            <a:xfrm>
              <a:off x="5389953" y="2569191"/>
              <a:ext cx="1412095" cy="1719618"/>
              <a:chOff x="5431809" y="2579427"/>
              <a:chExt cx="1412095" cy="1719618"/>
            </a:xfrm>
          </p:grpSpPr>
          <p:sp>
            <p:nvSpPr>
              <p:cNvPr id="1805" name="Google Shape;1805;p194"/>
              <p:cNvSpPr/>
              <p:nvPr/>
            </p:nvSpPr>
            <p:spPr>
              <a:xfrm>
                <a:off x="5431809" y="2579427"/>
                <a:ext cx="532263" cy="171961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1806;p194"/>
              <p:cNvSpPr/>
              <p:nvPr/>
            </p:nvSpPr>
            <p:spPr>
              <a:xfrm>
                <a:off x="6311641" y="2579427"/>
                <a:ext cx="532263" cy="171961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95"/>
          <p:cNvSpPr/>
          <p:nvPr/>
        </p:nvSpPr>
        <p:spPr>
          <a:xfrm>
            <a:off x="0" y="0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195"/>
          <p:cNvSpPr/>
          <p:nvPr/>
        </p:nvSpPr>
        <p:spPr>
          <a:xfrm>
            <a:off x="510605" y="1684780"/>
            <a:ext cx="11170787" cy="3806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¿COMÓ AGREGAR CSS EN HTML?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Atributo style</a:t>
            </a:r>
            <a:endParaRPr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&lt;p </a:t>
            </a:r>
            <a:r>
              <a:rPr lang="es-MX" sz="36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style="color:blue"</a:t>
            </a: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&gt;…&lt;/p&gt;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96"/>
          <p:cNvSpPr/>
          <p:nvPr/>
        </p:nvSpPr>
        <p:spPr>
          <a:xfrm>
            <a:off x="0" y="0"/>
            <a:ext cx="12191998" cy="68579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196"/>
          <p:cNvSpPr/>
          <p:nvPr/>
        </p:nvSpPr>
        <p:spPr>
          <a:xfrm>
            <a:off x="510605" y="1684780"/>
            <a:ext cx="11170787" cy="3806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¿COMÓ AGREGAR CSS EN HTML?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Atributo style</a:t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&lt;p </a:t>
            </a:r>
            <a:r>
              <a:rPr lang="es-MX" sz="3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style="color:blue"</a:t>
            </a: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&gt;…&lt;/p&gt;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97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97"/>
          <p:cNvSpPr/>
          <p:nvPr/>
        </p:nvSpPr>
        <p:spPr>
          <a:xfrm>
            <a:off x="513481" y="1169034"/>
            <a:ext cx="11170787" cy="4511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¿COMÓ AGREGAR CSS EN HTML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Etiqueta style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</a:t>
            </a:r>
            <a:r>
              <a:rPr lang="es-MX" sz="36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&lt;style&gt;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	p{color:blue}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</a:t>
            </a:r>
            <a:r>
              <a:rPr lang="es-MX" sz="36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&lt;/style&gt;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98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98"/>
          <p:cNvSpPr/>
          <p:nvPr/>
        </p:nvSpPr>
        <p:spPr>
          <a:xfrm>
            <a:off x="513481" y="1169034"/>
            <a:ext cx="11170787" cy="4511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¿COMÓ AGREGAR CSS EN HTML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Etiqueta style</a:t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</a:t>
            </a:r>
            <a:r>
              <a:rPr lang="es-MX" sz="3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&lt;style&gt;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	p{color:blue}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</a:t>
            </a:r>
            <a:r>
              <a:rPr lang="es-MX" sz="36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&lt;/style&gt;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99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Google Shape;1841;p199"/>
          <p:cNvSpPr/>
          <p:nvPr/>
        </p:nvSpPr>
        <p:spPr>
          <a:xfrm>
            <a:off x="513481" y="1684782"/>
            <a:ext cx="11170787" cy="3801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¿COMÓ AGREGAR CSS EN HTML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Link a archivo .css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&lt;link href=“archivo.css” rel=“stylesheet” /&gt;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/>
          <p:nvPr/>
        </p:nvSpPr>
        <p:spPr>
          <a:xfrm>
            <a:off x="2876" y="-4314"/>
            <a:ext cx="12191998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510606" y="489278"/>
            <a:ext cx="11170787" cy="5875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¡Bienvenidos y bienvenidas!</a:t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8000" u="none" cap="none" strike="noStrike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ELABORACIÓN DE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8000" u="none" cap="none" strike="noStrike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PÁGINAS WEB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3936619" y="471865"/>
            <a:ext cx="7497390" cy="5905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¿Qué es TCP/IP?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400" u="none" cap="none" strike="noStrike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(Transmission Control Protocol / Internet Protocol)</a:t>
            </a:r>
            <a:endParaRPr b="0" i="0" sz="3200" u="none" cap="none" strike="noStrike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Son dos protocolos de Internet que determinan ¿Cómo la información va de una computadora a otra?</a:t>
            </a:r>
            <a:endParaRPr b="0" i="0" sz="36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Estos dos protocolos trabajan en conjunto y se encargan de identificar y establecer la mejor ruta entre la dirección de origen (Cliente) y destino (Servidor). A su vez, proporcionan seguridad enviando la información de forma fragmentada </a:t>
            </a:r>
            <a:r>
              <a:rPr b="0" i="0" lang="es-MX" sz="2400" u="sng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(paquetes de datos)</a:t>
            </a:r>
            <a:r>
              <a:rPr b="0" i="0" lang="es-MX" sz="24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y unificándola en destino. </a:t>
            </a:r>
            <a:endParaRPr b="0" i="0" sz="24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pSp>
        <p:nvGrpSpPr>
          <p:cNvPr id="303" name="Google Shape;303;p20"/>
          <p:cNvGrpSpPr/>
          <p:nvPr/>
        </p:nvGrpSpPr>
        <p:grpSpPr>
          <a:xfrm>
            <a:off x="757991" y="1890642"/>
            <a:ext cx="2621341" cy="3076717"/>
            <a:chOff x="757991" y="2032000"/>
            <a:chExt cx="2621341" cy="3076717"/>
          </a:xfrm>
        </p:grpSpPr>
        <p:pic>
          <p:nvPicPr>
            <p:cNvPr descr="Mailbox" id="304" name="Google Shape;30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7143" y="2785680"/>
              <a:ext cx="2323037" cy="23230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5" name="Google Shape;305;p20"/>
            <p:cNvGrpSpPr/>
            <p:nvPr/>
          </p:nvGrpSpPr>
          <p:grpSpPr>
            <a:xfrm>
              <a:off x="757991" y="2032000"/>
              <a:ext cx="2621341" cy="858726"/>
              <a:chOff x="757991" y="1378857"/>
              <a:chExt cx="3020098" cy="989355"/>
            </a:xfrm>
          </p:grpSpPr>
          <p:pic>
            <p:nvPicPr>
              <p:cNvPr descr="Box" id="306" name="Google Shape;306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57991" y="1378857"/>
                <a:ext cx="989355" cy="989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ox" id="307" name="Google Shape;307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73991" y="1378857"/>
                <a:ext cx="989355" cy="989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ox" id="308" name="Google Shape;308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788734" y="1378857"/>
                <a:ext cx="989355" cy="9893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slow">
    <p:push/>
  </p:transition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0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200"/>
          <p:cNvSpPr/>
          <p:nvPr/>
        </p:nvSpPr>
        <p:spPr>
          <a:xfrm>
            <a:off x="513481" y="1684782"/>
            <a:ext cx="11170787" cy="3801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¿COMÓ AGREGAR CSS EN HTML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Creando un archivo css y linkeandolo con una etiqueta en HTML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&lt;link href=“archivo.css” rel=“stylesheet” /&gt;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01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5" name="Google Shape;1855;p201"/>
          <p:cNvGrpSpPr/>
          <p:nvPr/>
        </p:nvGrpSpPr>
        <p:grpSpPr>
          <a:xfrm>
            <a:off x="3936000" y="1269000"/>
            <a:ext cx="4320000" cy="4320000"/>
            <a:chOff x="3936000" y="1269000"/>
            <a:chExt cx="4320000" cy="4320000"/>
          </a:xfrm>
        </p:grpSpPr>
        <p:sp>
          <p:nvSpPr>
            <p:cNvPr id="1856" name="Google Shape;1856;p201"/>
            <p:cNvSpPr/>
            <p:nvPr/>
          </p:nvSpPr>
          <p:spPr>
            <a:xfrm>
              <a:off x="3936000" y="1269000"/>
              <a:ext cx="4320000" cy="4320000"/>
            </a:xfrm>
            <a:prstGeom prst="diamond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01"/>
            <p:cNvSpPr/>
            <p:nvPr/>
          </p:nvSpPr>
          <p:spPr>
            <a:xfrm rot="5400000">
              <a:off x="5468955" y="2704686"/>
              <a:ext cx="1800000" cy="14400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2" name="Google Shape;1862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202"/>
          <p:cNvSpPr/>
          <p:nvPr/>
        </p:nvSpPr>
        <p:spPr>
          <a:xfrm>
            <a:off x="5704764" y="553791"/>
            <a:ext cx="6118043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Creamos un archivo con extensión .css</a:t>
            </a:r>
            <a:endParaRPr sz="2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(En este caso style.css)</a:t>
            </a:r>
            <a:endParaRPr/>
          </a:p>
        </p:txBody>
      </p:sp>
      <p:sp>
        <p:nvSpPr>
          <p:cNvPr id="1864" name="Google Shape;1864;p202"/>
          <p:cNvSpPr/>
          <p:nvPr/>
        </p:nvSpPr>
        <p:spPr>
          <a:xfrm>
            <a:off x="570231" y="1519707"/>
            <a:ext cx="1913662" cy="404627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5" name="Google Shape;1865;p20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0472" y="1722020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" name="Google Shape;1870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203"/>
          <p:cNvSpPr/>
          <p:nvPr/>
        </p:nvSpPr>
        <p:spPr>
          <a:xfrm>
            <a:off x="5704764" y="2842590"/>
            <a:ext cx="6259134" cy="5864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47564" y="-19392"/>
                </a:moveTo>
                <a:lnTo>
                  <a:pt x="22715" y="-121604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Linkeamos nuestra hoja de estilos a HTML con la etiqueta link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Href = ruta en donde se encuentra el CSS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Google Shape;1876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204"/>
          <p:cNvSpPr/>
          <p:nvPr/>
        </p:nvSpPr>
        <p:spPr>
          <a:xfrm>
            <a:off x="6482687" y="553791"/>
            <a:ext cx="5340120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Seleccionamos la etiqueta body (El cuerpo de nuestra página)</a:t>
            </a:r>
            <a:endParaRPr/>
          </a:p>
        </p:txBody>
      </p:sp>
      <p:sp>
        <p:nvSpPr>
          <p:cNvPr id="1878" name="Google Shape;1878;p204"/>
          <p:cNvSpPr/>
          <p:nvPr/>
        </p:nvSpPr>
        <p:spPr>
          <a:xfrm>
            <a:off x="2944941" y="1036749"/>
            <a:ext cx="1913662" cy="685271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9" name="Google Shape;1879;p20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2937" y="1519707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205"/>
          <p:cNvSpPr/>
          <p:nvPr/>
        </p:nvSpPr>
        <p:spPr>
          <a:xfrm>
            <a:off x="6482687" y="553791"/>
            <a:ext cx="5340120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Le damos un color de fondo (En este caso gris obscuro)</a:t>
            </a:r>
            <a:endParaRPr/>
          </a:p>
        </p:txBody>
      </p:sp>
      <p:sp>
        <p:nvSpPr>
          <p:cNvPr id="1886" name="Google Shape;1886;p205"/>
          <p:cNvSpPr/>
          <p:nvPr/>
        </p:nvSpPr>
        <p:spPr>
          <a:xfrm>
            <a:off x="2944941" y="1036749"/>
            <a:ext cx="1913662" cy="685271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7" name="Google Shape;1887;p20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2937" y="1519707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" name="Google Shape;1892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206"/>
          <p:cNvSpPr/>
          <p:nvPr/>
        </p:nvSpPr>
        <p:spPr>
          <a:xfrm>
            <a:off x="4896571" y="1208048"/>
            <a:ext cx="835489" cy="311660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4" name="Google Shape;1894;p20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639" y="1363878"/>
            <a:ext cx="526842" cy="526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5" name="Google Shape;1895;p206"/>
          <p:cNvGrpSpPr/>
          <p:nvPr/>
        </p:nvGrpSpPr>
        <p:grpSpPr>
          <a:xfrm>
            <a:off x="6096000" y="4009999"/>
            <a:ext cx="5855594" cy="2249133"/>
            <a:chOff x="6096000" y="4009999"/>
            <a:chExt cx="5855594" cy="2249133"/>
          </a:xfrm>
        </p:grpSpPr>
        <p:sp>
          <p:nvSpPr>
            <p:cNvPr id="1896" name="Google Shape;1896;p206"/>
            <p:cNvSpPr/>
            <p:nvPr/>
          </p:nvSpPr>
          <p:spPr>
            <a:xfrm>
              <a:off x="7456867" y="4713667"/>
              <a:ext cx="4494727" cy="1545465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800">
                  <a:solidFill>
                    <a:schemeClr val="lt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TIP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>
                  <a:solidFill>
                    <a:schemeClr val="lt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Si posicionas tu puntero sobre el color, VS te dará una paleta de colores para elegir</a:t>
              </a:r>
              <a:endParaRPr/>
            </a:p>
          </p:txBody>
        </p:sp>
        <p:pic>
          <p:nvPicPr>
            <p:cNvPr id="1897" name="Google Shape;1897;p2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935324">
              <a:off x="6349747" y="4250029"/>
              <a:ext cx="1281629" cy="13215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2" name="Google Shape;1902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207"/>
          <p:cNvSpPr/>
          <p:nvPr/>
        </p:nvSpPr>
        <p:spPr>
          <a:xfrm>
            <a:off x="6482687" y="553791"/>
            <a:ext cx="5340120" cy="522000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Ahora así luce nuestra página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717"/>
            <a:ext cx="12192000" cy="65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208"/>
          <p:cNvSpPr/>
          <p:nvPr/>
        </p:nvSpPr>
        <p:spPr>
          <a:xfrm>
            <a:off x="6496335" y="540142"/>
            <a:ext cx="5340120" cy="1083941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Seleccionamos la etiqueta h1 (El titulo) y…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le ponemos un color de texto blanco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lo hacemos más grande</a:t>
            </a:r>
            <a:endParaRPr/>
          </a:p>
        </p:txBody>
      </p:sp>
      <p:sp>
        <p:nvSpPr>
          <p:cNvPr id="1910" name="Google Shape;1910;p208"/>
          <p:cNvSpPr/>
          <p:nvPr/>
        </p:nvSpPr>
        <p:spPr>
          <a:xfrm>
            <a:off x="2972237" y="1896558"/>
            <a:ext cx="1913662" cy="685271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1" name="Google Shape;1911;p20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0233" y="2379516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Google Shape;1916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255"/>
            <a:ext cx="12192000" cy="6515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209"/>
          <p:cNvSpPr/>
          <p:nvPr/>
        </p:nvSpPr>
        <p:spPr>
          <a:xfrm>
            <a:off x="6482687" y="553791"/>
            <a:ext cx="5340120" cy="522000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También cambiamos la tipografía</a:t>
            </a:r>
            <a:endParaRPr/>
          </a:p>
        </p:txBody>
      </p:sp>
      <p:sp>
        <p:nvSpPr>
          <p:cNvPr id="1918" name="Google Shape;1918;p209"/>
          <p:cNvSpPr/>
          <p:nvPr/>
        </p:nvSpPr>
        <p:spPr>
          <a:xfrm>
            <a:off x="3272487" y="2292343"/>
            <a:ext cx="1913662" cy="314379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9" name="Google Shape;1919;p20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2728" y="2449532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/>
          <p:nvPr/>
        </p:nvSpPr>
        <p:spPr>
          <a:xfrm>
            <a:off x="0" y="-4313"/>
            <a:ext cx="6098874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1"/>
          <p:cNvSpPr/>
          <p:nvPr/>
        </p:nvSpPr>
        <p:spPr>
          <a:xfrm>
            <a:off x="6096000" y="-4313"/>
            <a:ext cx="6098874" cy="6857998"/>
          </a:xfrm>
          <a:prstGeom prst="rect">
            <a:avLst/>
          </a:prstGeom>
          <a:solidFill>
            <a:srgbClr val="2E34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6" name="Google Shape;316;p21"/>
          <p:cNvGrpSpPr/>
          <p:nvPr/>
        </p:nvGrpSpPr>
        <p:grpSpPr>
          <a:xfrm>
            <a:off x="1217391" y="2369983"/>
            <a:ext cx="2330707" cy="2118035"/>
            <a:chOff x="901706" y="2339742"/>
            <a:chExt cx="2330707" cy="2118035"/>
          </a:xfrm>
        </p:grpSpPr>
        <p:pic>
          <p:nvPicPr>
            <p:cNvPr descr="Laptop" id="317" name="Google Shape;317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18013" y="2339742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mart Phone" id="318" name="Google Shape;318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1706" y="354337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inter" id="319" name="Google Shape;319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8013" y="352954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levision" id="320" name="Google Shape;320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01706" y="2339742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erver" id="321" name="Google Shape;32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64707" y="2652485"/>
            <a:ext cx="1553030" cy="1553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less router" id="322" name="Google Shape;322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19485" y="2652485"/>
            <a:ext cx="1553030" cy="155303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1"/>
          <p:cNvSpPr/>
          <p:nvPr/>
        </p:nvSpPr>
        <p:spPr>
          <a:xfrm>
            <a:off x="5469065" y="2000651"/>
            <a:ext cx="12538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IP pública</a:t>
            </a:r>
            <a:endParaRPr/>
          </a:p>
        </p:txBody>
      </p:sp>
      <p:sp>
        <p:nvSpPr>
          <p:cNvPr id="324" name="Google Shape;324;p21"/>
          <p:cNvSpPr/>
          <p:nvPr/>
        </p:nvSpPr>
        <p:spPr>
          <a:xfrm>
            <a:off x="9014288" y="2000651"/>
            <a:ext cx="12538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IP pública</a:t>
            </a:r>
            <a:endParaRPr/>
          </a:p>
        </p:txBody>
      </p:sp>
      <p:sp>
        <p:nvSpPr>
          <p:cNvPr id="325" name="Google Shape;325;p21"/>
          <p:cNvSpPr/>
          <p:nvPr/>
        </p:nvSpPr>
        <p:spPr>
          <a:xfrm>
            <a:off x="1732072" y="1543452"/>
            <a:ext cx="1378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IP privadas</a:t>
            </a:r>
            <a:endParaRPr/>
          </a:p>
        </p:txBody>
      </p:sp>
      <p:sp>
        <p:nvSpPr>
          <p:cNvPr id="326" name="Google Shape;326;p21"/>
          <p:cNvSpPr/>
          <p:nvPr/>
        </p:nvSpPr>
        <p:spPr>
          <a:xfrm>
            <a:off x="1501681" y="5070687"/>
            <a:ext cx="183968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192.168.1.101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192.168.1.102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192.168.1.103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192.168.255.255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1"/>
          <p:cNvSpPr/>
          <p:nvPr/>
        </p:nvSpPr>
        <p:spPr>
          <a:xfrm>
            <a:off x="4613499" y="4793688"/>
            <a:ext cx="296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190.189.90.32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(El router permite conectar una red privada con Internet)</a:t>
            </a:r>
            <a:endParaRPr/>
          </a:p>
        </p:txBody>
      </p:sp>
      <p:sp>
        <p:nvSpPr>
          <p:cNvPr id="328" name="Google Shape;328;p21"/>
          <p:cNvSpPr/>
          <p:nvPr/>
        </p:nvSpPr>
        <p:spPr>
          <a:xfrm>
            <a:off x="8786661" y="5070687"/>
            <a:ext cx="1709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190.189.90.172</a:t>
            </a:r>
            <a:endParaRPr/>
          </a:p>
        </p:txBody>
      </p:sp>
      <p:cxnSp>
        <p:nvCxnSpPr>
          <p:cNvPr id="329" name="Google Shape;329;p21"/>
          <p:cNvCxnSpPr>
            <a:stCxn id="322" idx="3"/>
            <a:endCxn id="321" idx="1"/>
          </p:cNvCxnSpPr>
          <p:nvPr/>
        </p:nvCxnSpPr>
        <p:spPr>
          <a:xfrm>
            <a:off x="6872515" y="3429000"/>
            <a:ext cx="19923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" name="Google Shape;330;p21"/>
          <p:cNvCxnSpPr/>
          <p:nvPr/>
        </p:nvCxnSpPr>
        <p:spPr>
          <a:xfrm>
            <a:off x="3788229" y="2652485"/>
            <a:ext cx="1531256" cy="776515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1" name="Google Shape;331;p21"/>
          <p:cNvCxnSpPr>
            <a:endCxn id="322" idx="1"/>
          </p:cNvCxnSpPr>
          <p:nvPr/>
        </p:nvCxnSpPr>
        <p:spPr>
          <a:xfrm flipH="1" rot="10800000">
            <a:off x="3788285" y="3429000"/>
            <a:ext cx="1531200" cy="588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210"/>
          <p:cNvSpPr/>
          <p:nvPr/>
        </p:nvSpPr>
        <p:spPr>
          <a:xfrm>
            <a:off x="6482687" y="553791"/>
            <a:ext cx="5340120" cy="522000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Ahora así luce nuestra página</a:t>
            </a:r>
            <a:endParaRPr/>
          </a:p>
        </p:txBody>
      </p:sp>
      <p:grpSp>
        <p:nvGrpSpPr>
          <p:cNvPr id="1926" name="Google Shape;1926;p210"/>
          <p:cNvGrpSpPr/>
          <p:nvPr/>
        </p:nvGrpSpPr>
        <p:grpSpPr>
          <a:xfrm>
            <a:off x="6096000" y="4009999"/>
            <a:ext cx="5855594" cy="2249133"/>
            <a:chOff x="6096000" y="4009999"/>
            <a:chExt cx="5855594" cy="2249133"/>
          </a:xfrm>
        </p:grpSpPr>
        <p:sp>
          <p:nvSpPr>
            <p:cNvPr id="1927" name="Google Shape;1927;p210"/>
            <p:cNvSpPr/>
            <p:nvPr/>
          </p:nvSpPr>
          <p:spPr>
            <a:xfrm>
              <a:off x="7456867" y="4713667"/>
              <a:ext cx="4494727" cy="1545465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800">
                  <a:solidFill>
                    <a:schemeClr val="lt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TIP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>
                  <a:solidFill>
                    <a:schemeClr val="lt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Podemos agregar tipografías de google fonts</a:t>
              </a:r>
              <a:endParaRPr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pic>
          <p:nvPicPr>
            <p:cNvPr id="1928" name="Google Shape;1928;p2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935324">
              <a:off x="6349747" y="4250029"/>
              <a:ext cx="1281629" cy="13215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p211"/>
          <p:cNvSpPr/>
          <p:nvPr/>
        </p:nvSpPr>
        <p:spPr>
          <a:xfrm>
            <a:off x="6509982" y="5985599"/>
            <a:ext cx="5340120" cy="522000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Entramos a la página de google fonts</a:t>
            </a:r>
            <a:endParaRPr sz="2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" name="Google Shape;1939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212"/>
          <p:cNvSpPr/>
          <p:nvPr/>
        </p:nvSpPr>
        <p:spPr>
          <a:xfrm>
            <a:off x="6660107" y="1359008"/>
            <a:ext cx="5340120" cy="522000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Seleccionamos una tipografía</a:t>
            </a:r>
            <a:endParaRPr/>
          </a:p>
        </p:txBody>
      </p:sp>
      <p:sp>
        <p:nvSpPr>
          <p:cNvPr id="1941" name="Google Shape;1941;p212"/>
          <p:cNvSpPr/>
          <p:nvPr/>
        </p:nvSpPr>
        <p:spPr>
          <a:xfrm>
            <a:off x="7929349" y="2187054"/>
            <a:ext cx="3152365" cy="2593074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2" name="Google Shape;1942;p21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8293" y="4642949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" name="Google Shape;1947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213"/>
          <p:cNvSpPr/>
          <p:nvPr/>
        </p:nvSpPr>
        <p:spPr>
          <a:xfrm>
            <a:off x="5036024" y="6055930"/>
            <a:ext cx="6700782" cy="520972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Seleccionamos la variante que más nos guste</a:t>
            </a:r>
            <a:endParaRPr/>
          </a:p>
        </p:txBody>
      </p:sp>
      <p:sp>
        <p:nvSpPr>
          <p:cNvPr id="1949" name="Google Shape;1949;p213"/>
          <p:cNvSpPr/>
          <p:nvPr/>
        </p:nvSpPr>
        <p:spPr>
          <a:xfrm>
            <a:off x="10167582" y="5219520"/>
            <a:ext cx="1305803" cy="420650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0" name="Google Shape;1950;p21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09964" y="5429845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" name="Google Shape;1955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3568"/>
            <a:ext cx="12192000" cy="6470864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214"/>
          <p:cNvSpPr/>
          <p:nvPr/>
        </p:nvSpPr>
        <p:spPr>
          <a:xfrm>
            <a:off x="9921923" y="3540845"/>
            <a:ext cx="1160060" cy="420650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7" name="Google Shape;1957;p2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8562" y="3751170"/>
            <a:ext cx="526842" cy="52684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214"/>
          <p:cNvSpPr/>
          <p:nvPr/>
        </p:nvSpPr>
        <p:spPr>
          <a:xfrm>
            <a:off x="5227092" y="1501558"/>
            <a:ext cx="6700782" cy="520972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Seleccionamos la opción “@import”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3" name="Google Shape;1963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215"/>
          <p:cNvSpPr/>
          <p:nvPr/>
        </p:nvSpPr>
        <p:spPr>
          <a:xfrm>
            <a:off x="9921923" y="3540845"/>
            <a:ext cx="1160060" cy="420650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5" name="Google Shape;1965;p21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8562" y="3751170"/>
            <a:ext cx="526842" cy="526842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215"/>
          <p:cNvSpPr/>
          <p:nvPr/>
        </p:nvSpPr>
        <p:spPr>
          <a:xfrm>
            <a:off x="5227092" y="1501558"/>
            <a:ext cx="6700782" cy="520972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Seleccionamos la opción “@import”</a:t>
            </a:r>
            <a:endParaRPr/>
          </a:p>
        </p:txBody>
      </p:sp>
      <p:sp>
        <p:nvSpPr>
          <p:cNvPr id="1967" name="Google Shape;1967;p215"/>
          <p:cNvSpPr/>
          <p:nvPr/>
        </p:nvSpPr>
        <p:spPr>
          <a:xfrm>
            <a:off x="2497540" y="4685038"/>
            <a:ext cx="6259134" cy="5864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3706" y="14122"/>
                </a:moveTo>
                <a:lnTo>
                  <a:pt x="130517" y="-65748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SIN INCLUIR LA ETIQUETA STYLE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Pegaremos esta parte hasta arriba en nuestro CSS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968" name="Google Shape;1968;p215"/>
          <p:cNvSpPr/>
          <p:nvPr/>
        </p:nvSpPr>
        <p:spPr>
          <a:xfrm>
            <a:off x="2497540" y="5383761"/>
            <a:ext cx="6259134" cy="5864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3444" y="39257"/>
                </a:moveTo>
                <a:lnTo>
                  <a:pt x="130517" y="62722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Sustituiremos nuestro font-style por este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3" name="Google Shape;1973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217"/>
          <p:cNvSpPr/>
          <p:nvPr/>
        </p:nvSpPr>
        <p:spPr>
          <a:xfrm>
            <a:off x="6482687" y="553791"/>
            <a:ext cx="5340120" cy="522000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Ahora así luce nuestra página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18"/>
          <p:cNvSpPr/>
          <p:nvPr/>
        </p:nvSpPr>
        <p:spPr>
          <a:xfrm>
            <a:off x="7456867" y="4713667"/>
            <a:ext cx="4494727" cy="1545465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TIP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Puedes poner COMENTARIOS en CSS entre /* */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5" name="Google Shape;1985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935324">
            <a:off x="6349747" y="4250029"/>
            <a:ext cx="1281629" cy="132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1255"/>
            <a:ext cx="12192000" cy="6515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218"/>
          <p:cNvSpPr/>
          <p:nvPr/>
        </p:nvSpPr>
        <p:spPr>
          <a:xfrm>
            <a:off x="2958251" y="2184712"/>
            <a:ext cx="2586200" cy="369150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8" name="Google Shape;1988;p21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5494" y="2369287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" name="Google Shape;1993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219"/>
          <p:cNvSpPr/>
          <p:nvPr/>
        </p:nvSpPr>
        <p:spPr>
          <a:xfrm>
            <a:off x="6496335" y="540143"/>
            <a:ext cx="5340120" cy="824634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Le ponemos un identificador al contenedor de los parramos en el HTML</a:t>
            </a:r>
            <a:endParaRPr/>
          </a:p>
        </p:txBody>
      </p:sp>
      <p:sp>
        <p:nvSpPr>
          <p:cNvPr id="1995" name="Google Shape;1995;p219"/>
          <p:cNvSpPr/>
          <p:nvPr/>
        </p:nvSpPr>
        <p:spPr>
          <a:xfrm>
            <a:off x="2030541" y="3429001"/>
            <a:ext cx="2145673" cy="433316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6" name="Google Shape;1996;p2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2793" y="3757940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2"/>
          <p:cNvSpPr/>
          <p:nvPr/>
        </p:nvSpPr>
        <p:spPr>
          <a:xfrm>
            <a:off x="3936619" y="471865"/>
            <a:ext cx="7497390" cy="5905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¿Qué es los Servidores DNS?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400" u="none" cap="none" strike="noStrike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(Domain Name System)</a:t>
            </a:r>
            <a:endParaRPr b="1" i="0" sz="2400" u="none" cap="none" strike="noStrike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Estos servidores poseen una base de datos de direcciones IP y nombres de dominio de Internet.</a:t>
            </a:r>
            <a:endParaRPr b="0" i="0" sz="18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Nos permiten que al escribir en nuestro navegador un nombre de dominio (www.pilares.com), podamos obtener la dirección IP y pedir la información al servidor correcto. </a:t>
            </a:r>
            <a:endParaRPr b="0" i="0" sz="2400" u="none" cap="none" strike="noStrike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descr="Server" id="339" name="Google Shape;3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0366" y="2652485"/>
            <a:ext cx="1553030" cy="155303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2"/>
          <p:cNvSpPr txBox="1"/>
          <p:nvPr/>
        </p:nvSpPr>
        <p:spPr>
          <a:xfrm>
            <a:off x="1611351" y="2280424"/>
            <a:ext cx="7266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2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p220"/>
          <p:cNvSpPr/>
          <p:nvPr/>
        </p:nvSpPr>
        <p:spPr>
          <a:xfrm>
            <a:off x="510607" y="638630"/>
            <a:ext cx="11170787" cy="531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MODELO DE CAJA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pSp>
        <p:nvGrpSpPr>
          <p:cNvPr id="2003" name="Google Shape;2003;p220"/>
          <p:cNvGrpSpPr/>
          <p:nvPr/>
        </p:nvGrpSpPr>
        <p:grpSpPr>
          <a:xfrm>
            <a:off x="963903" y="1846944"/>
            <a:ext cx="10264194" cy="4441371"/>
            <a:chOff x="963903" y="1208315"/>
            <a:chExt cx="10264194" cy="4441371"/>
          </a:xfrm>
        </p:grpSpPr>
        <p:sp>
          <p:nvSpPr>
            <p:cNvPr id="2004" name="Google Shape;2004;p220"/>
            <p:cNvSpPr/>
            <p:nvPr/>
          </p:nvSpPr>
          <p:spPr>
            <a:xfrm>
              <a:off x="963903" y="1208315"/>
              <a:ext cx="10264194" cy="4441371"/>
            </a:xfrm>
            <a:prstGeom prst="rect">
              <a:avLst/>
            </a:prstGeom>
            <a:noFill/>
            <a:ln cap="flat" cmpd="sng" w="19050">
              <a:solidFill>
                <a:srgbClr val="A5A5A5"/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20"/>
            <p:cNvSpPr/>
            <p:nvPr/>
          </p:nvSpPr>
          <p:spPr>
            <a:xfrm>
              <a:off x="1790989" y="1629000"/>
              <a:ext cx="8610023" cy="3600000"/>
            </a:xfrm>
            <a:prstGeom prst="rect">
              <a:avLst/>
            </a:prstGeom>
            <a:solidFill>
              <a:srgbClr val="E32D91">
                <a:alpha val="49803"/>
              </a:srgbClr>
            </a:solidFill>
            <a:ln cap="flat" cmpd="sng" w="19050">
              <a:solidFill>
                <a:srgbClr val="E32D9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400">
                  <a:solidFill>
                    <a:schemeClr val="lt1"/>
                  </a:solidFill>
                  <a:latin typeface="Advent Pro Light"/>
                  <a:ea typeface="Advent Pro Light"/>
                  <a:cs typeface="Advent Pro Light"/>
                  <a:sym typeface="Advent Pro Light"/>
                </a:rPr>
                <a:t>MARGIN</a:t>
              </a:r>
              <a:endParaRPr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006" name="Google Shape;2006;p220"/>
            <p:cNvSpPr/>
            <p:nvPr/>
          </p:nvSpPr>
          <p:spPr>
            <a:xfrm>
              <a:off x="2561009" y="2026443"/>
              <a:ext cx="7069982" cy="2805114"/>
            </a:xfrm>
            <a:prstGeom prst="rect">
              <a:avLst/>
            </a:prstGeom>
            <a:solidFill>
              <a:srgbClr val="8971E1">
                <a:alpha val="49803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400">
                  <a:solidFill>
                    <a:schemeClr val="lt1"/>
                  </a:solidFill>
                  <a:latin typeface="Advent Pro Light"/>
                  <a:ea typeface="Advent Pro Light"/>
                  <a:cs typeface="Advent Pro Light"/>
                  <a:sym typeface="Advent Pro Light"/>
                </a:rPr>
                <a:t>BORDER</a:t>
              </a:r>
              <a:endParaRPr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007" name="Google Shape;2007;p220"/>
            <p:cNvSpPr/>
            <p:nvPr/>
          </p:nvSpPr>
          <p:spPr>
            <a:xfrm>
              <a:off x="3215561" y="2470021"/>
              <a:ext cx="5760878" cy="1917958"/>
            </a:xfrm>
            <a:prstGeom prst="rect">
              <a:avLst/>
            </a:prstGeom>
            <a:solidFill>
              <a:srgbClr val="4775E7">
                <a:alpha val="49803"/>
              </a:srgbClr>
            </a:solidFill>
            <a:ln cap="flat" cmpd="sng" w="1905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400">
                  <a:solidFill>
                    <a:schemeClr val="lt1"/>
                  </a:solidFill>
                  <a:latin typeface="Advent Pro Light"/>
                  <a:ea typeface="Advent Pro Light"/>
                  <a:cs typeface="Advent Pro Light"/>
                  <a:sym typeface="Advent Pro Light"/>
                </a:rPr>
                <a:t>PADDING</a:t>
              </a:r>
              <a:endParaRPr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  <p:sp>
          <p:nvSpPr>
            <p:cNvPr id="2008" name="Google Shape;2008;p220"/>
            <p:cNvSpPr/>
            <p:nvPr/>
          </p:nvSpPr>
          <p:spPr>
            <a:xfrm>
              <a:off x="3956765" y="2933053"/>
              <a:ext cx="4278471" cy="991894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400">
                  <a:solidFill>
                    <a:schemeClr val="dk1"/>
                  </a:solidFill>
                  <a:latin typeface="Advent Pro Light"/>
                  <a:ea typeface="Advent Pro Light"/>
                  <a:cs typeface="Advent Pro Light"/>
                  <a:sym typeface="Advent Pro Light"/>
                </a:rPr>
                <a:t>CONTENT</a:t>
              </a:r>
              <a:endParaRPr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endParaRPr>
            </a:p>
          </p:txBody>
        </p:sp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221"/>
          <p:cNvSpPr/>
          <p:nvPr/>
        </p:nvSpPr>
        <p:spPr>
          <a:xfrm>
            <a:off x="0" y="2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21"/>
          <p:cNvSpPr/>
          <p:nvPr/>
        </p:nvSpPr>
        <p:spPr>
          <a:xfrm>
            <a:off x="510607" y="362858"/>
            <a:ext cx="11170787" cy="5878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BORDER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Línea que envuelve el contenido+padding</a:t>
            </a:r>
            <a:endParaRPr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1px solid black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5px dashed blue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2px dotted pink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10px doublé yellow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VARIANTES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border-top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border-bottom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border-left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border-right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222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22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PADDING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Espacio entre el contenido y el borde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10px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2%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VARIANTES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padding-top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padding-bottom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padding-left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padding-right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223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223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MARGIN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Espacio entre el contenido y el borde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10px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2%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24"/>
          <p:cNvSpPr/>
          <p:nvPr/>
        </p:nvSpPr>
        <p:spPr>
          <a:xfrm>
            <a:off x="0" y="0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24"/>
          <p:cNvSpPr/>
          <p:nvPr/>
        </p:nvSpPr>
        <p:spPr>
          <a:xfrm>
            <a:off x="510607" y="638630"/>
            <a:ext cx="11170787" cy="531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UNIDADES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aphicFrame>
        <p:nvGraphicFramePr>
          <p:cNvPr id="2037" name="Google Shape;2037;p224"/>
          <p:cNvGraphicFramePr/>
          <p:nvPr/>
        </p:nvGraphicFramePr>
        <p:xfrm>
          <a:off x="510607" y="19726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5337425"/>
                <a:gridCol w="5719850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ABSOLUTAS</a:t>
                      </a:r>
                      <a:endParaRPr/>
                    </a:p>
                  </a:txBody>
                  <a:tcPr marT="25400" marB="25400" marR="38100" marL="381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RELATIVAS</a:t>
                      </a:r>
                      <a:endParaRPr/>
                    </a:p>
                  </a:txBody>
                  <a:tcPr marT="25400" marB="25400" marR="38100" marL="381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CCFF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px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%</a:t>
                      </a:r>
                      <a:endParaRPr/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 </a:t>
                      </a:r>
                      <a:endParaRPr/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em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 em = tamaño de la fuente del elemento padre</a:t>
                      </a:r>
                      <a:endParaRPr/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 </a:t>
                      </a:r>
                      <a:endParaRPr/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rem (root em)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1 rem = tamaño de la fuente del root (html que tiene fuente de 16px)</a:t>
                      </a:r>
                      <a:endParaRPr/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 </a:t>
                      </a:r>
                      <a:endParaRPr/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max-width / max-height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 </a:t>
                      </a:r>
                      <a:endParaRPr/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min-width / min-height</a:t>
                      </a:r>
                      <a:endParaRPr sz="24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 </a:t>
                      </a:r>
                      <a:endParaRPr/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vw (viewport width)</a:t>
                      </a:r>
                      <a:endParaRPr/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 </a:t>
                      </a:r>
                      <a:endParaRPr/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vh (viewport height)</a:t>
                      </a:r>
                      <a:endParaRPr/>
                    </a:p>
                  </a:txBody>
                  <a:tcPr marT="25400" marB="25400" marR="38100" marL="381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25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p225"/>
          <p:cNvSpPr/>
          <p:nvPr/>
        </p:nvSpPr>
        <p:spPr>
          <a:xfrm>
            <a:off x="510607" y="2090056"/>
            <a:ext cx="11170787" cy="4412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Para usar rem pon…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</a:t>
            </a:r>
            <a:r>
              <a:rPr lang="es-MX" sz="4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html{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	font-size: 62.5%</a:t>
            </a:r>
            <a:endParaRPr sz="4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 esto cada rem valdrá 10px</a:t>
            </a:r>
            <a:endParaRPr sz="1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pSp>
        <p:nvGrpSpPr>
          <p:cNvPr id="2045" name="Google Shape;2045;p225"/>
          <p:cNvGrpSpPr/>
          <p:nvPr/>
        </p:nvGrpSpPr>
        <p:grpSpPr>
          <a:xfrm>
            <a:off x="1843314" y="-137582"/>
            <a:ext cx="7837715" cy="1801563"/>
            <a:chOff x="6096000" y="4009999"/>
            <a:chExt cx="7837715" cy="1801563"/>
          </a:xfrm>
        </p:grpSpPr>
        <p:sp>
          <p:nvSpPr>
            <p:cNvPr id="2046" name="Google Shape;2046;p225"/>
            <p:cNvSpPr/>
            <p:nvPr/>
          </p:nvSpPr>
          <p:spPr>
            <a:xfrm>
              <a:off x="7456867" y="4713667"/>
              <a:ext cx="6476848" cy="1097895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8800">
                  <a:solidFill>
                    <a:schemeClr val="lt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TIP</a:t>
              </a:r>
              <a:endParaRPr sz="8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pic>
          <p:nvPicPr>
            <p:cNvPr id="2047" name="Google Shape;2047;p2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935324">
              <a:off x="6349747" y="4250029"/>
              <a:ext cx="1281629" cy="13215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26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226"/>
          <p:cNvSpPr/>
          <p:nvPr/>
        </p:nvSpPr>
        <p:spPr>
          <a:xfrm>
            <a:off x="510607" y="2090056"/>
            <a:ext cx="11170787" cy="4412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RESETEA LOS ESTILOS DE CSS PARA QUE COINCIDAN CON TODOS LOS NAVEGADORES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</a:t>
            </a: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*{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	box-sizing: border-box;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	padding: 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	margin: 0;</a:t>
            </a:r>
            <a:endParaRPr sz="3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				}</a:t>
            </a:r>
            <a:endParaRPr/>
          </a:p>
        </p:txBody>
      </p:sp>
      <p:grpSp>
        <p:nvGrpSpPr>
          <p:cNvPr id="2055" name="Google Shape;2055;p226"/>
          <p:cNvGrpSpPr/>
          <p:nvPr/>
        </p:nvGrpSpPr>
        <p:grpSpPr>
          <a:xfrm>
            <a:off x="1843314" y="-137582"/>
            <a:ext cx="7837715" cy="1801563"/>
            <a:chOff x="6096000" y="4009999"/>
            <a:chExt cx="7837715" cy="1801563"/>
          </a:xfrm>
        </p:grpSpPr>
        <p:sp>
          <p:nvSpPr>
            <p:cNvPr id="2056" name="Google Shape;2056;p226"/>
            <p:cNvSpPr/>
            <p:nvPr/>
          </p:nvSpPr>
          <p:spPr>
            <a:xfrm>
              <a:off x="7456867" y="4713667"/>
              <a:ext cx="6476848" cy="1097895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8800">
                  <a:solidFill>
                    <a:schemeClr val="lt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TIP</a:t>
              </a:r>
              <a:endParaRPr sz="8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pic>
          <p:nvPicPr>
            <p:cNvPr id="2057" name="Google Shape;2057;p2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935324">
              <a:off x="6349747" y="4250029"/>
              <a:ext cx="1281629" cy="13215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227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27"/>
          <p:cNvSpPr/>
          <p:nvPr/>
        </p:nvSpPr>
        <p:spPr>
          <a:xfrm>
            <a:off x="3936619" y="812800"/>
            <a:ext cx="7497390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Contra reloj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Tienes 15 minutos para generar la siguiente página solo con HTML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Cuando concluyas pon “Listo” en el chat y la asesora te notificará cuando compartir tu pantalla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Recuerda utilizar las etiquetas &lt;nav&gt;, &lt;main&gt;, &lt;footer&gt;</a:t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  <p:grpSp>
        <p:nvGrpSpPr>
          <p:cNvPr id="2065" name="Google Shape;2065;p227"/>
          <p:cNvGrpSpPr/>
          <p:nvPr/>
        </p:nvGrpSpPr>
        <p:grpSpPr>
          <a:xfrm>
            <a:off x="1055783" y="2123286"/>
            <a:ext cx="2602800" cy="2602800"/>
            <a:chOff x="1273497" y="2407529"/>
            <a:chExt cx="2602800" cy="2602800"/>
          </a:xfrm>
        </p:grpSpPr>
        <p:sp>
          <p:nvSpPr>
            <p:cNvPr id="2066" name="Google Shape;2066;p227"/>
            <p:cNvSpPr/>
            <p:nvPr/>
          </p:nvSpPr>
          <p:spPr>
            <a:xfrm>
              <a:off x="1273497" y="2407529"/>
              <a:ext cx="2602800" cy="2602800"/>
            </a:xfrm>
            <a:prstGeom prst="ellipse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67" name="Google Shape;2067;p2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5011" y="2809043"/>
              <a:ext cx="1799772" cy="1799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Google Shape;2073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229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solidFill>
            <a:srgbClr val="9966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 Light"/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Evaluación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dvent Pro ExtraLight"/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TU MISMO DARÁS UNA CALIFICACIÓN A TU PÁGINA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sz="48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 ExtraLight"/>
              <a:buNone/>
            </a:pPr>
            <a:r>
              <a:rPr b="1" lang="es-MX" sz="2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SUMA +1 SI CUMPLES CON ALGUNO DE LOS SIGUIENTES PUNTOS</a:t>
            </a:r>
            <a:endParaRPr b="1" sz="28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3"/>
          <p:cNvPicPr preferRelativeResize="0"/>
          <p:nvPr/>
        </p:nvPicPr>
        <p:blipFill rotWithShape="1">
          <a:blip r:embed="rId3">
            <a:alphaModFix/>
          </a:blip>
          <a:srcRect b="6794" l="0" r="0" t="17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Google Shape;2084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230"/>
          <p:cNvSpPr/>
          <p:nvPr/>
        </p:nvSpPr>
        <p:spPr>
          <a:xfrm>
            <a:off x="5167735" y="1013790"/>
            <a:ext cx="6259134" cy="6698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306" y="72682"/>
                </a:moveTo>
                <a:lnTo>
                  <a:pt x="-58818" y="89275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Creaste una lista no ordenada para la navegación de tu página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086" name="Google Shape;2086;p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4915" y="3177060"/>
            <a:ext cx="4528910" cy="3348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" name="Google Shape;2092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231"/>
          <p:cNvSpPr/>
          <p:nvPr/>
        </p:nvSpPr>
        <p:spPr>
          <a:xfrm>
            <a:off x="5167735" y="1013790"/>
            <a:ext cx="6259134" cy="6698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306" y="72682"/>
                </a:moveTo>
                <a:lnTo>
                  <a:pt x="-58818" y="89275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Pusiste esa lista en una etiqueta nav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094" name="Google Shape;2094;p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7200" y="2917590"/>
            <a:ext cx="4631236" cy="3607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232"/>
          <p:cNvSpPr/>
          <p:nvPr/>
        </p:nvSpPr>
        <p:spPr>
          <a:xfrm>
            <a:off x="5574134" y="2367465"/>
            <a:ext cx="6259134" cy="6698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306" y="72682"/>
                </a:moveTo>
                <a:lnTo>
                  <a:pt x="-19026" y="21672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Utilizaste una etiqueta p para el parrafo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102" name="Google Shape;2102;p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5258" y="3362568"/>
            <a:ext cx="4679042" cy="314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Google Shape;2108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233"/>
          <p:cNvSpPr/>
          <p:nvPr/>
        </p:nvSpPr>
        <p:spPr>
          <a:xfrm>
            <a:off x="5574134" y="2367465"/>
            <a:ext cx="6259134" cy="6698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306" y="72682"/>
                </a:moveTo>
                <a:lnTo>
                  <a:pt x="-51026" y="149076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Agregaste un atributo alt a la etiqueta img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110" name="Google Shape;2110;p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3942" y="3428999"/>
            <a:ext cx="7130639" cy="3077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234"/>
          <p:cNvSpPr/>
          <p:nvPr/>
        </p:nvSpPr>
        <p:spPr>
          <a:xfrm>
            <a:off x="5574134" y="2367465"/>
            <a:ext cx="6259134" cy="6698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306" y="72682"/>
                </a:moveTo>
                <a:lnTo>
                  <a:pt x="-16522" y="32072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Colocaste el párrafo y la imagen dentro de una etiqueta main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118" name="Google Shape;2118;p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885" y="3300039"/>
            <a:ext cx="6284685" cy="3373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" name="Google Shape;2124;p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235"/>
          <p:cNvSpPr/>
          <p:nvPr/>
        </p:nvSpPr>
        <p:spPr>
          <a:xfrm>
            <a:off x="639276" y="5386437"/>
            <a:ext cx="3947237" cy="6698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4892" y="-28722"/>
                </a:moveTo>
                <a:lnTo>
                  <a:pt x="5939" y="-121333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Colocaste un párrafo para tu nombre y el año de creación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126" name="Google Shape;2126;p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1085" y="3478132"/>
            <a:ext cx="4386036" cy="2578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2" name="Google Shape;2132;p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236"/>
          <p:cNvSpPr/>
          <p:nvPr/>
        </p:nvSpPr>
        <p:spPr>
          <a:xfrm>
            <a:off x="639276" y="5386437"/>
            <a:ext cx="3947237" cy="6698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4892" y="-28722"/>
                </a:moveTo>
                <a:lnTo>
                  <a:pt x="5939" y="-121333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Colocaste el párrafo dentro de un footer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134" name="Google Shape;2134;p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4343" y="3177439"/>
            <a:ext cx="4418060" cy="287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p237"/>
          <p:cNvPicPr preferRelativeResize="0"/>
          <p:nvPr/>
        </p:nvPicPr>
        <p:blipFill rotWithShape="1">
          <a:blip r:embed="rId3">
            <a:alphaModFix/>
          </a:blip>
          <a:srcRect b="3704" l="7602" r="7640" t="4021"/>
          <a:stretch/>
        </p:blipFill>
        <p:spPr>
          <a:xfrm>
            <a:off x="0" y="-1"/>
            <a:ext cx="3556000" cy="695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237"/>
          <p:cNvPicPr preferRelativeResize="0"/>
          <p:nvPr/>
        </p:nvPicPr>
        <p:blipFill rotWithShape="1">
          <a:blip r:embed="rId4">
            <a:alphaModFix/>
          </a:blip>
          <a:srcRect b="4551" l="4664" r="4625" t="5080"/>
          <a:stretch/>
        </p:blipFill>
        <p:spPr>
          <a:xfrm>
            <a:off x="4905829" y="0"/>
            <a:ext cx="7286171" cy="6898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237"/>
          <p:cNvSpPr/>
          <p:nvPr/>
        </p:nvSpPr>
        <p:spPr>
          <a:xfrm>
            <a:off x="8041562" y="5981523"/>
            <a:ext cx="3947237" cy="6698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4892" y="-28722"/>
                </a:moveTo>
                <a:lnTo>
                  <a:pt x="6821" y="-61531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Identaste/Tabulaste tu código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 spd="slow">
    <p:push/>
  </p:transition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8" name="Google Shape;2148;p238"/>
          <p:cNvPicPr preferRelativeResize="0"/>
          <p:nvPr/>
        </p:nvPicPr>
        <p:blipFill rotWithShape="1">
          <a:blip r:embed="rId3">
            <a:alphaModFix/>
          </a:blip>
          <a:srcRect b="3704" l="7602" r="7640" t="4021"/>
          <a:stretch/>
        </p:blipFill>
        <p:spPr>
          <a:xfrm>
            <a:off x="0" y="-1"/>
            <a:ext cx="3556000" cy="695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238"/>
          <p:cNvPicPr preferRelativeResize="0"/>
          <p:nvPr/>
        </p:nvPicPr>
        <p:blipFill rotWithShape="1">
          <a:blip r:embed="rId4">
            <a:alphaModFix/>
          </a:blip>
          <a:srcRect b="4551" l="4664" r="4625" t="5080"/>
          <a:stretch/>
        </p:blipFill>
        <p:spPr>
          <a:xfrm>
            <a:off x="4905829" y="0"/>
            <a:ext cx="7286171" cy="6898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238"/>
          <p:cNvSpPr/>
          <p:nvPr/>
        </p:nvSpPr>
        <p:spPr>
          <a:xfrm>
            <a:off x="8041562" y="5981523"/>
            <a:ext cx="3947237" cy="6698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4892" y="-28722"/>
                </a:moveTo>
                <a:lnTo>
                  <a:pt x="6821" y="-61531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Escribiste todas las etiquetas en minúsculas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 spd="slow">
    <p:push/>
  </p:transition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239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solidFill>
            <a:srgbClr val="9966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 Light"/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Evaluación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dvent Pro ExtraLight"/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Escribe tu calificación en final en el chat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 ExtraLight"/>
              <a:buNone/>
            </a:pPr>
            <a:r>
              <a:rPr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9 es el total de puntos entonces si, por ejemplo obtuviste 5 pondrás 5/9</a:t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4"/>
          <p:cNvSpPr/>
          <p:nvPr/>
        </p:nvSpPr>
        <p:spPr>
          <a:xfrm>
            <a:off x="3936619" y="1387293"/>
            <a:ext cx="7497390" cy="407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¿Verdadero (V) o Falso (F)?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Si mando un mensaje de Whatsapp a un amigo, este es fragmentado en paquetes de datos.</a:t>
            </a:r>
            <a:endParaRPr sz="4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descr="Help" id="354" name="Google Shape;3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91" y="2123842"/>
            <a:ext cx="2601687" cy="260168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4"/>
          <p:cNvSpPr/>
          <p:nvPr/>
        </p:nvSpPr>
        <p:spPr>
          <a:xfrm>
            <a:off x="936704" y="2302729"/>
            <a:ext cx="2252545" cy="2243252"/>
          </a:xfrm>
          <a:prstGeom prst="ellipse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240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p240"/>
          <p:cNvSpPr/>
          <p:nvPr/>
        </p:nvSpPr>
        <p:spPr>
          <a:xfrm>
            <a:off x="3936619" y="812800"/>
            <a:ext cx="7497390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Contra reloj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Tienes 15 minutos para que la página luzca como la siguiente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Cuando concluyas pon “Listo” en el chat y la asesora te notificará cuando compartir tu pantalla</a:t>
            </a:r>
            <a:endParaRPr/>
          </a:p>
        </p:txBody>
      </p:sp>
      <p:grpSp>
        <p:nvGrpSpPr>
          <p:cNvPr id="2163" name="Google Shape;2163;p240"/>
          <p:cNvGrpSpPr/>
          <p:nvPr/>
        </p:nvGrpSpPr>
        <p:grpSpPr>
          <a:xfrm>
            <a:off x="1055783" y="2123286"/>
            <a:ext cx="2602800" cy="2602800"/>
            <a:chOff x="1273497" y="2407529"/>
            <a:chExt cx="2602800" cy="2602800"/>
          </a:xfrm>
        </p:grpSpPr>
        <p:sp>
          <p:nvSpPr>
            <p:cNvPr id="2164" name="Google Shape;2164;p240"/>
            <p:cNvSpPr/>
            <p:nvPr/>
          </p:nvSpPr>
          <p:spPr>
            <a:xfrm>
              <a:off x="1273497" y="2407529"/>
              <a:ext cx="2602800" cy="2602800"/>
            </a:xfrm>
            <a:prstGeom prst="ellipse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65" name="Google Shape;2165;p2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5011" y="2809043"/>
              <a:ext cx="1799772" cy="1799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" name="Google Shape;2170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717"/>
            <a:ext cx="12192000" cy="650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242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Google Shape;2177;p242"/>
          <p:cNvSpPr/>
          <p:nvPr/>
        </p:nvSpPr>
        <p:spPr>
          <a:xfrm>
            <a:off x="3936619" y="812800"/>
            <a:ext cx="7497390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Contra reloj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Tienes 15 minutos para ponerle una tipografía diferente a cada elemento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Cuando concluyas pon “Listo” en el chat y la asesora te notificará cuando compartir tu pantalla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Usa fuentes de google fonts</a:t>
            </a:r>
            <a:endParaRPr i="1"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  <p:grpSp>
        <p:nvGrpSpPr>
          <p:cNvPr id="2178" name="Google Shape;2178;p242"/>
          <p:cNvGrpSpPr/>
          <p:nvPr/>
        </p:nvGrpSpPr>
        <p:grpSpPr>
          <a:xfrm>
            <a:off x="1055783" y="2123286"/>
            <a:ext cx="2602800" cy="2602800"/>
            <a:chOff x="1273497" y="2407529"/>
            <a:chExt cx="2602800" cy="2602800"/>
          </a:xfrm>
        </p:grpSpPr>
        <p:sp>
          <p:nvSpPr>
            <p:cNvPr id="2179" name="Google Shape;2179;p242"/>
            <p:cNvSpPr/>
            <p:nvPr/>
          </p:nvSpPr>
          <p:spPr>
            <a:xfrm>
              <a:off x="1273497" y="2407529"/>
              <a:ext cx="2602800" cy="2602800"/>
            </a:xfrm>
            <a:prstGeom prst="ellipse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80" name="Google Shape;2180;p2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5011" y="2809043"/>
              <a:ext cx="1799772" cy="1799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5" name="Google Shape;2185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3568"/>
            <a:ext cx="12192000" cy="6470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244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p244"/>
          <p:cNvSpPr/>
          <p:nvPr/>
        </p:nvSpPr>
        <p:spPr>
          <a:xfrm>
            <a:off x="510607" y="906858"/>
            <a:ext cx="11170787" cy="5341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VISIBILITY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Controla la visibilidad de un elemento (si se ve o no)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</p:txBody>
      </p:sp>
      <p:graphicFrame>
        <p:nvGraphicFramePr>
          <p:cNvPr id="2193" name="Google Shape;2193;p244"/>
          <p:cNvGraphicFramePr/>
          <p:nvPr/>
        </p:nvGraphicFramePr>
        <p:xfrm>
          <a:off x="1463489" y="42563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632500"/>
                <a:gridCol w="4632500"/>
              </a:tblGrid>
              <a:tr h="366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Visible</a:t>
                      </a:r>
                      <a:endParaRPr b="1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El elemento</a:t>
                      </a: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se ve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Hidden</a:t>
                      </a:r>
                      <a:endParaRPr b="1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El</a:t>
                      </a: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elemento no se ve pero el espacio que ocupa se mantiene</a:t>
                      </a:r>
                      <a:endParaRPr b="1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94" name="Google Shape;2194;p244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245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245"/>
          <p:cNvSpPr/>
          <p:nvPr/>
        </p:nvSpPr>
        <p:spPr>
          <a:xfrm>
            <a:off x="510607" y="906858"/>
            <a:ext cx="11170787" cy="5112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FLOAT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Flota los elementos a la derecha o a la izquierda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</p:txBody>
      </p:sp>
      <p:graphicFrame>
        <p:nvGraphicFramePr>
          <p:cNvPr id="2202" name="Google Shape;2202;p245"/>
          <p:cNvGraphicFramePr/>
          <p:nvPr/>
        </p:nvGraphicFramePr>
        <p:xfrm>
          <a:off x="1463489" y="41191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632500"/>
                <a:gridCol w="46325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none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El elemento no flota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left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El elemento</a:t>
                      </a: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flota a la izquierda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right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El</a:t>
                      </a: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elemento flota a la derecha</a:t>
                      </a:r>
                      <a:endParaRPr b="1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03" name="Google Shape;2203;p245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246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0" name="Google Shape;2210;p246"/>
          <p:cNvSpPr/>
          <p:nvPr/>
        </p:nvSpPr>
        <p:spPr>
          <a:xfrm>
            <a:off x="510606" y="587543"/>
            <a:ext cx="11170787" cy="3806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POSITION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Especifica como se posicionará un elemento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</p:txBody>
      </p:sp>
      <p:graphicFrame>
        <p:nvGraphicFramePr>
          <p:cNvPr id="2211" name="Google Shape;2211;p246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12" name="Google Shape;2212;p246"/>
          <p:cNvGraphicFramePr/>
          <p:nvPr/>
        </p:nvGraphicFramePr>
        <p:xfrm>
          <a:off x="1462799" y="35923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052625"/>
                <a:gridCol w="5213775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Static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De</a:t>
                      </a: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acuerdo al flujo normal de elementos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top, bottom, left, right no le afectan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Relative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Relativo</a:t>
                      </a: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a su posición original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Top, bottom, left, right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Los demás elementos no se ajustan/reacomodan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Absolute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Relativo</a:t>
                      </a: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a su elemento padre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Top, bottom, left, right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247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247"/>
          <p:cNvSpPr/>
          <p:nvPr/>
        </p:nvSpPr>
        <p:spPr>
          <a:xfrm>
            <a:off x="510606" y="587543"/>
            <a:ext cx="11170787" cy="3806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POSITION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Especifica como se posicionará un elemento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</p:txBody>
      </p:sp>
      <p:graphicFrame>
        <p:nvGraphicFramePr>
          <p:cNvPr id="2220" name="Google Shape;2220;p247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21" name="Google Shape;2221;p247"/>
          <p:cNvGraphicFramePr/>
          <p:nvPr/>
        </p:nvGraphicFramePr>
        <p:xfrm>
          <a:off x="1462799" y="36837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3283375"/>
                <a:gridCol w="5983025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Fixed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Relativo a</a:t>
                      </a: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la ventana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Top, bottom, left, right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Aunque la página haga scroll, se mantiene en su posición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No deja espacio en donde normalmente se ubicaría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Sticky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Se posiciona</a:t>
                      </a: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en el flujo normal de la página hasta que con el scroll se alcanza una posición determinada y relativa a la ventana, llegando ahí se “pega” a la página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248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p248"/>
          <p:cNvSpPr/>
          <p:nvPr/>
        </p:nvSpPr>
        <p:spPr>
          <a:xfrm>
            <a:off x="510607" y="906858"/>
            <a:ext cx="11170787" cy="3806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DISPLAY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Especifica como se visualizará un elemento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POSIBLES VALORES:</a:t>
            </a:r>
            <a:endParaRPr/>
          </a:p>
        </p:txBody>
      </p:sp>
      <p:graphicFrame>
        <p:nvGraphicFramePr>
          <p:cNvPr id="2229" name="Google Shape;2229;p248"/>
          <p:cNvGraphicFramePr/>
          <p:nvPr/>
        </p:nvGraphicFramePr>
        <p:xfrm>
          <a:off x="1463489" y="39515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{FD1C9692-EDEC-4EDD-B928-6283B5BA3B5E}</a:tableStyleId>
              </a:tblPr>
              <a:tblGrid>
                <a:gridCol w="4632500"/>
                <a:gridCol w="4632500"/>
              </a:tblGrid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block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Un elemento</a:t>
                      </a: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de bloque, como &lt;p&gt;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Su ancho es el ancho de la pantalla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inline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Un elemento en línea, como &lt;span&gt;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Su ancho es el ancho que necesite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none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El</a:t>
                      </a:r>
                      <a:r>
                        <a:rPr b="0" lang="es-MX" sz="2000">
                          <a:solidFill>
                            <a:schemeClr val="lt1"/>
                          </a:solidFill>
                          <a:latin typeface="Advent Pro Light"/>
                          <a:ea typeface="Advent Pro Light"/>
                          <a:cs typeface="Advent Pro Light"/>
                          <a:sym typeface="Advent Pro Light"/>
                        </a:rPr>
                        <a:t> elemento no se visualiza ni se mantiene el espacio que ocupa</a:t>
                      </a:r>
                      <a:endParaRPr b="0" sz="2000">
                        <a:solidFill>
                          <a:schemeClr val="lt1"/>
                        </a:solidFill>
                        <a:latin typeface="Advent Pro Light"/>
                        <a:ea typeface="Advent Pro Light"/>
                        <a:cs typeface="Advent Pro Light"/>
                        <a:sym typeface="Advent Pro Ligh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30" name="Google Shape;2230;p248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49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Google Shape;2237;p249"/>
          <p:cNvSpPr/>
          <p:nvPr/>
        </p:nvSpPr>
        <p:spPr>
          <a:xfrm>
            <a:off x="513481" y="661457"/>
            <a:ext cx="11170787" cy="55264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FLEX-BOX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Hace más fácil crear un responsive design, sin hacer uso de float o position</a:t>
            </a:r>
            <a:endParaRPr/>
          </a:p>
        </p:txBody>
      </p:sp>
      <p:graphicFrame>
        <p:nvGraphicFramePr>
          <p:cNvPr id="2238" name="Google Shape;2238;p249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5"/>
          <p:cNvSpPr/>
          <p:nvPr/>
        </p:nvSpPr>
        <p:spPr>
          <a:xfrm>
            <a:off x="3936619" y="1387293"/>
            <a:ext cx="7497390" cy="407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¿Verdadero (V) o Falso (F)?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Nuestra computadora personal puede funcionar como un servidor de información.</a:t>
            </a:r>
            <a:endParaRPr sz="4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descr="Help" id="363" name="Google Shape;3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91" y="2123842"/>
            <a:ext cx="2601687" cy="260168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5"/>
          <p:cNvSpPr/>
          <p:nvPr/>
        </p:nvSpPr>
        <p:spPr>
          <a:xfrm>
            <a:off x="936704" y="2302729"/>
            <a:ext cx="2252545" cy="2243252"/>
          </a:xfrm>
          <a:prstGeom prst="ellipse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25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p250"/>
          <p:cNvSpPr/>
          <p:nvPr/>
        </p:nvSpPr>
        <p:spPr>
          <a:xfrm>
            <a:off x="510608" y="2256829"/>
            <a:ext cx="7036822" cy="2808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PASO 1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Crear un contenedor flexible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-- A un contenedor se le agregará </a:t>
            </a:r>
            <a:r>
              <a:rPr lang="es-MX" sz="2400">
                <a:solidFill>
                  <a:srgbClr val="66CCFF"/>
                </a:solidFill>
                <a:latin typeface="Arial"/>
                <a:ea typeface="Arial"/>
                <a:cs typeface="Arial"/>
                <a:sym typeface="Arial"/>
              </a:rPr>
              <a:t>“display:flex” </a:t>
            </a: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--</a:t>
            </a:r>
            <a:endParaRPr/>
          </a:p>
        </p:txBody>
      </p:sp>
      <p:graphicFrame>
        <p:nvGraphicFramePr>
          <p:cNvPr id="2246" name="Google Shape;2246;p250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47" name="Google Shape;2247;p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3583" y="289916"/>
            <a:ext cx="5276427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7646" y="3299814"/>
            <a:ext cx="54483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251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p251"/>
          <p:cNvSpPr/>
          <p:nvPr/>
        </p:nvSpPr>
        <p:spPr>
          <a:xfrm>
            <a:off x="510607" y="2256829"/>
            <a:ext cx="11170787" cy="2344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Propiedades para el contenedor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aphicFrame>
        <p:nvGraphicFramePr>
          <p:cNvPr id="2256" name="Google Shape;2256;p251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252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2" name="Google Shape;2262;p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253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8" name="Google Shape;2268;p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54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4" name="Google Shape;2274;p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255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0" name="Google Shape;2280;p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256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256"/>
          <p:cNvSpPr/>
          <p:nvPr/>
        </p:nvSpPr>
        <p:spPr>
          <a:xfrm>
            <a:off x="510607" y="2256829"/>
            <a:ext cx="11170787" cy="2344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Propiedades para los hijos (ítems)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aphicFrame>
        <p:nvGraphicFramePr>
          <p:cNvPr id="2288" name="Google Shape;2288;p256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257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4" name="Google Shape;2294;p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258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0" name="Google Shape;2300;p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259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7" name="Google Shape;2307;p259"/>
          <p:cNvSpPr/>
          <p:nvPr/>
        </p:nvSpPr>
        <p:spPr>
          <a:xfrm>
            <a:off x="3936619" y="812800"/>
            <a:ext cx="7497390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Contra reloj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Tienes 30 minutos para crear una página como la siguiente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Cuando concluyas pon “Listo” en el chat y la asesora te notificará cuando compartir tu pantalla</a:t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  <p:grpSp>
        <p:nvGrpSpPr>
          <p:cNvPr id="2308" name="Google Shape;2308;p259"/>
          <p:cNvGrpSpPr/>
          <p:nvPr/>
        </p:nvGrpSpPr>
        <p:grpSpPr>
          <a:xfrm>
            <a:off x="1055783" y="2123286"/>
            <a:ext cx="2602800" cy="2602800"/>
            <a:chOff x="1273497" y="2407529"/>
            <a:chExt cx="2602800" cy="2602800"/>
          </a:xfrm>
        </p:grpSpPr>
        <p:sp>
          <p:nvSpPr>
            <p:cNvPr id="2309" name="Google Shape;2309;p259"/>
            <p:cNvSpPr/>
            <p:nvPr/>
          </p:nvSpPr>
          <p:spPr>
            <a:xfrm>
              <a:off x="1273497" y="2407529"/>
              <a:ext cx="2602800" cy="2602800"/>
            </a:xfrm>
            <a:prstGeom prst="ellipse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10" name="Google Shape;2310;p2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5011" y="2809043"/>
              <a:ext cx="1799772" cy="1799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3936619" y="1387293"/>
            <a:ext cx="7497390" cy="407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¿Verdadero (V) o Falso (F)?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El chocolate amargo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 más rico que el dulce.</a:t>
            </a:r>
            <a:endParaRPr sz="4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descr="Help" id="372" name="Google Shape;3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91" y="2123842"/>
            <a:ext cx="2601687" cy="260168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6"/>
          <p:cNvSpPr/>
          <p:nvPr/>
        </p:nvSpPr>
        <p:spPr>
          <a:xfrm>
            <a:off x="936704" y="2302729"/>
            <a:ext cx="2252545" cy="2243252"/>
          </a:xfrm>
          <a:prstGeom prst="ellipse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260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Google Shape;2317;p260"/>
          <p:cNvSpPr/>
          <p:nvPr/>
        </p:nvSpPr>
        <p:spPr>
          <a:xfrm>
            <a:off x="770881" y="627743"/>
            <a:ext cx="10650238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https://ypz-24.github.io/SlidesCss/</a:t>
            </a:r>
            <a:endParaRPr sz="5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261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261"/>
          <p:cNvSpPr/>
          <p:nvPr/>
        </p:nvSpPr>
        <p:spPr>
          <a:xfrm>
            <a:off x="770881" y="627743"/>
            <a:ext cx="10650238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Encuentra la solución en: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https://youtu.be/SYzXwrRIKUs</a:t>
            </a:r>
            <a:endParaRPr sz="5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262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330" name="Google Shape;2330;p262"/>
          <p:cNvSpPr txBox="1"/>
          <p:nvPr/>
        </p:nvSpPr>
        <p:spPr>
          <a:xfrm>
            <a:off x="838200" y="1267506"/>
            <a:ext cx="6686862" cy="4631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dvent Pro Light"/>
              <a:buNone/>
            </a:pPr>
            <a:r>
              <a:rPr lang="es-MX" sz="4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Termina el index de tu proyecto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 debes maquetar con tablas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El CSS va en un archivo .css NO en tu HTML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.css en una carpeta “css”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Imágenes en una carpeta “img”</a:t>
            </a:r>
            <a:endParaRPr sz="1800" u="sng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vent Pro Light"/>
              <a:buNone/>
            </a:pPr>
            <a:r>
              <a:rPr lang="es-MX" sz="18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https://docs.google.com/document/d/1wUFrdo_6japBQDWPUaOU87OP7PTgwjOvZdZ2NWGRIsg/edit?usp=sharing</a:t>
            </a: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/>
          </a:p>
        </p:txBody>
      </p:sp>
      <p:pic>
        <p:nvPicPr>
          <p:cNvPr descr="https://lh5.googleusercontent.com/cCxg0IOkNAaOTF9j3IhRFJO5DiroNjKoEVdOlAPVo635AN4bNv66YbCRtvUxVDap7BX-twdgdwVCxCZlXCbcD28o0u2lQJNF5b5SDeWzJYfL-TsBuJBp5LV_S4rXVzP-YEERdqAS" id="2331" name="Google Shape;2331;p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7610" y="2220686"/>
            <a:ext cx="4018440" cy="225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263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2337" name="Google Shape;2337;p263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dvent Pro Light"/>
              <a:buNone/>
            </a:pPr>
            <a:r>
              <a:rPr lang="es-MX" sz="4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Sube tu proyecto a github</a:t>
            </a:r>
            <a:endParaRPr sz="4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Sube la carpeta “MWT1A1_NombreDeTuProyecto” a un repositorio en github que se llame como tu proyecto y comparteme el link por moodle</a:t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vent Pro Light"/>
              <a:buNone/>
            </a:pPr>
            <a:r>
              <a:rPr lang="es-MX" sz="18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https://docs.google.com/document/d/1j31FoOTvMMpsBRM_oCGvZg77uzGtuZ9esn3lgXfm2CI/edit?usp=sharing</a:t>
            </a: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264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p264"/>
          <p:cNvSpPr/>
          <p:nvPr/>
        </p:nvSpPr>
        <p:spPr>
          <a:xfrm>
            <a:off x="3936619" y="1387293"/>
            <a:ext cx="7497390" cy="407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¿Qué es un servidor?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 una computadora que presta servicios e información a partir de un determinado software, funcionando como fuente para ser utilizada por distintos usuarios.</a:t>
            </a:r>
            <a:endParaRPr sz="3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descr="Cloud Computing" id="2345" name="Google Shape;2345;p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490" y="2210565"/>
            <a:ext cx="2436869" cy="243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265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2" name="Google Shape;2352;p265"/>
          <p:cNvSpPr/>
          <p:nvPr/>
        </p:nvSpPr>
        <p:spPr>
          <a:xfrm>
            <a:off x="3936619" y="1387293"/>
            <a:ext cx="7497390" cy="407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¿Verdadero (V) o Falso (F)?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Nuestra computadora personal puede funcionar como un servidor de información.</a:t>
            </a:r>
            <a:endParaRPr sz="4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descr="Help" id="2353" name="Google Shape;2353;p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91" y="2123842"/>
            <a:ext cx="2601687" cy="2601687"/>
          </a:xfrm>
          <a:prstGeom prst="rect">
            <a:avLst/>
          </a:prstGeom>
          <a:noFill/>
          <a:ln>
            <a:noFill/>
          </a:ln>
        </p:spPr>
      </p:pic>
      <p:sp>
        <p:nvSpPr>
          <p:cNvPr id="2354" name="Google Shape;2354;p265"/>
          <p:cNvSpPr/>
          <p:nvPr/>
        </p:nvSpPr>
        <p:spPr>
          <a:xfrm>
            <a:off x="936704" y="2302729"/>
            <a:ext cx="2252545" cy="2243252"/>
          </a:xfrm>
          <a:prstGeom prst="ellipse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266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1" name="Google Shape;2361;p266"/>
          <p:cNvSpPr/>
          <p:nvPr/>
        </p:nvSpPr>
        <p:spPr>
          <a:xfrm>
            <a:off x="3936619" y="1387293"/>
            <a:ext cx="7497390" cy="407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¿Verdadero (V) o Falso (F)?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La información en Internet no ocupa espacio de almacenamiento.</a:t>
            </a:r>
            <a:endParaRPr/>
          </a:p>
        </p:txBody>
      </p:sp>
      <p:pic>
        <p:nvPicPr>
          <p:cNvPr descr="Help" id="2362" name="Google Shape;2362;p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91" y="2123842"/>
            <a:ext cx="2601687" cy="2601687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266"/>
          <p:cNvSpPr/>
          <p:nvPr/>
        </p:nvSpPr>
        <p:spPr>
          <a:xfrm>
            <a:off x="936704" y="2302729"/>
            <a:ext cx="2252545" cy="2243252"/>
          </a:xfrm>
          <a:prstGeom prst="ellipse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267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0" name="Google Shape;2370;p267"/>
          <p:cNvSpPr/>
          <p:nvPr/>
        </p:nvSpPr>
        <p:spPr>
          <a:xfrm>
            <a:off x="513481" y="326429"/>
            <a:ext cx="11170787" cy="1235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MODELO DE CASCADA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aphicFrame>
        <p:nvGraphicFramePr>
          <p:cNvPr id="2371" name="Google Shape;2371;p267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72" name="Google Shape;2372;p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2460" y="1741714"/>
            <a:ext cx="7712828" cy="430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68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268"/>
          <p:cNvSpPr/>
          <p:nvPr/>
        </p:nvSpPr>
        <p:spPr>
          <a:xfrm>
            <a:off x="513481" y="631920"/>
            <a:ext cx="11170787" cy="5585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REQUERIMIENTOS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Identificar que debe tener el sistema para responder a las necesidades del cliente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Se escriben textualmente apoyándose de organizadores gráficos</a:t>
            </a:r>
            <a:endParaRPr sz="3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aphicFrame>
        <p:nvGraphicFramePr>
          <p:cNvPr id="2380" name="Google Shape;2380;p268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269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87" name="Google Shape;2387;p269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88" name="Google Shape;2388;p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989" y="1331495"/>
            <a:ext cx="8390022" cy="419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3936619" y="1387293"/>
            <a:ext cx="7497390" cy="407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¿Verdadero (V) o Falso (F)?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La información en Internet no ocupa espacio de almacenamiento.</a:t>
            </a:r>
            <a:endParaRPr/>
          </a:p>
        </p:txBody>
      </p:sp>
      <p:pic>
        <p:nvPicPr>
          <p:cNvPr descr="Help" id="381" name="Google Shape;3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91" y="2123842"/>
            <a:ext cx="2601687" cy="260168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7"/>
          <p:cNvSpPr/>
          <p:nvPr/>
        </p:nvSpPr>
        <p:spPr>
          <a:xfrm>
            <a:off x="936704" y="2302729"/>
            <a:ext cx="2252545" cy="2243252"/>
          </a:xfrm>
          <a:prstGeom prst="ellipse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27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p270"/>
          <p:cNvSpPr/>
          <p:nvPr/>
        </p:nvSpPr>
        <p:spPr>
          <a:xfrm>
            <a:off x="513480" y="506043"/>
            <a:ext cx="11170787" cy="1235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MAPA DE NAVEGACIÓN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graphicFrame>
        <p:nvGraphicFramePr>
          <p:cNvPr id="2396" name="Google Shape;2396;p270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97" name="Google Shape;2397;p270"/>
          <p:cNvPicPr preferRelativeResize="0"/>
          <p:nvPr/>
        </p:nvPicPr>
        <p:blipFill rotWithShape="1">
          <a:blip r:embed="rId3">
            <a:alphaModFix/>
          </a:blip>
          <a:srcRect b="29603" l="60933" r="0" t="0"/>
          <a:stretch/>
        </p:blipFill>
        <p:spPr>
          <a:xfrm>
            <a:off x="2528268" y="2252070"/>
            <a:ext cx="7141210" cy="365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271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p271"/>
          <p:cNvSpPr/>
          <p:nvPr/>
        </p:nvSpPr>
        <p:spPr>
          <a:xfrm>
            <a:off x="510607" y="2506974"/>
            <a:ext cx="11170787" cy="184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DESPLIEGUE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Lanzar tu página al mundo</a:t>
            </a:r>
            <a:endParaRPr/>
          </a:p>
        </p:txBody>
      </p:sp>
      <p:graphicFrame>
        <p:nvGraphicFramePr>
          <p:cNvPr id="2405" name="Google Shape;2405;p271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272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p272"/>
          <p:cNvSpPr/>
          <p:nvPr/>
        </p:nvSpPr>
        <p:spPr>
          <a:xfrm>
            <a:off x="510607" y="2506974"/>
            <a:ext cx="11170787" cy="184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PASO 1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Comprar tu dominio</a:t>
            </a:r>
            <a:endParaRPr/>
          </a:p>
        </p:txBody>
      </p:sp>
      <p:graphicFrame>
        <p:nvGraphicFramePr>
          <p:cNvPr id="2413" name="Google Shape;2413;p272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273"/>
          <p:cNvSpPr/>
          <p:nvPr/>
        </p:nvSpPr>
        <p:spPr>
          <a:xfrm>
            <a:off x="0" y="-4313"/>
            <a:ext cx="12194873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273"/>
          <p:cNvSpPr/>
          <p:nvPr/>
        </p:nvSpPr>
        <p:spPr>
          <a:xfrm>
            <a:off x="699746" y="0"/>
            <a:ext cx="10795379" cy="6865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DOMINIO</a:t>
            </a:r>
            <a:endParaRPr b="1" sz="7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Nombre </a:t>
            </a:r>
            <a:r>
              <a:rPr lang="es-MX" sz="2400" u="sng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único</a:t>
            </a:r>
            <a:r>
              <a:rPr lang="es-MX" sz="2400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 que se le asigna a un sitio web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 u="sng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www.soypolitecnico.org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274"/>
          <p:cNvSpPr/>
          <p:nvPr/>
        </p:nvSpPr>
        <p:spPr>
          <a:xfrm>
            <a:off x="0" y="-4313"/>
            <a:ext cx="12194873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74"/>
          <p:cNvSpPr/>
          <p:nvPr/>
        </p:nvSpPr>
        <p:spPr>
          <a:xfrm>
            <a:off x="699746" y="0"/>
            <a:ext cx="10795379" cy="6865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DOMINIO</a:t>
            </a:r>
            <a:endParaRPr b="1" sz="7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Nombre </a:t>
            </a:r>
            <a:r>
              <a:rPr lang="es-MX" sz="2400" u="sng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único</a:t>
            </a:r>
            <a:r>
              <a:rPr lang="es-MX" sz="2400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 que se le asigna a un sitio web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 u="sng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www.soypolitecnico.org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8" name="Google Shape;2428;p274"/>
          <p:cNvGrpSpPr/>
          <p:nvPr/>
        </p:nvGrpSpPr>
        <p:grpSpPr>
          <a:xfrm>
            <a:off x="5071191" y="4408322"/>
            <a:ext cx="3140311" cy="799316"/>
            <a:chOff x="3273188" y="399627"/>
            <a:chExt cx="3140311" cy="799316"/>
          </a:xfrm>
        </p:grpSpPr>
        <p:sp>
          <p:nvSpPr>
            <p:cNvPr id="2429" name="Google Shape;2429;p274"/>
            <p:cNvSpPr/>
            <p:nvPr/>
          </p:nvSpPr>
          <p:spPr>
            <a:xfrm>
              <a:off x="3273188" y="399627"/>
              <a:ext cx="2440565" cy="429984"/>
            </a:xfrm>
            <a:prstGeom prst="rect">
              <a:avLst/>
            </a:prstGeom>
            <a:solidFill>
              <a:srgbClr val="66CCFF">
                <a:alpha val="40000"/>
              </a:srgbClr>
            </a:solidFill>
            <a:ln cap="flat" cmpd="sng" w="19050">
              <a:solidFill>
                <a:srgbClr val="33BB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274"/>
            <p:cNvSpPr txBox="1"/>
            <p:nvPr/>
          </p:nvSpPr>
          <p:spPr>
            <a:xfrm>
              <a:off x="3822700" y="829611"/>
              <a:ext cx="25907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33BB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Dominio</a:t>
              </a:r>
              <a:endParaRPr sz="1800">
                <a:solidFill>
                  <a:srgbClr val="33BB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75"/>
          <p:cNvSpPr/>
          <p:nvPr/>
        </p:nvSpPr>
        <p:spPr>
          <a:xfrm>
            <a:off x="0" y="-4313"/>
            <a:ext cx="12194873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p275"/>
          <p:cNvSpPr/>
          <p:nvPr/>
        </p:nvSpPr>
        <p:spPr>
          <a:xfrm>
            <a:off x="699746" y="0"/>
            <a:ext cx="10795379" cy="6865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DOMINIO</a:t>
            </a:r>
            <a:endParaRPr b="1" sz="7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Nombre </a:t>
            </a:r>
            <a:r>
              <a:rPr lang="es-MX" sz="2400" u="sng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único</a:t>
            </a:r>
            <a:r>
              <a:rPr lang="es-MX" sz="2400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 que se le asigna a un sitio web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 u="sng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www.soypolitecnico.org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8" name="Google Shape;2438;p275"/>
          <p:cNvGrpSpPr/>
          <p:nvPr/>
        </p:nvGrpSpPr>
        <p:grpSpPr>
          <a:xfrm>
            <a:off x="7491663" y="4438302"/>
            <a:ext cx="1572126" cy="799316"/>
            <a:chOff x="5708650" y="399627"/>
            <a:chExt cx="1572126" cy="799316"/>
          </a:xfrm>
        </p:grpSpPr>
        <p:sp>
          <p:nvSpPr>
            <p:cNvPr id="2439" name="Google Shape;2439;p275"/>
            <p:cNvSpPr/>
            <p:nvPr/>
          </p:nvSpPr>
          <p:spPr>
            <a:xfrm>
              <a:off x="5708650" y="399627"/>
              <a:ext cx="704849" cy="429984"/>
            </a:xfrm>
            <a:prstGeom prst="rect">
              <a:avLst/>
            </a:prstGeom>
            <a:solidFill>
              <a:srgbClr val="66CCFF">
                <a:alpha val="40000"/>
              </a:srgbClr>
            </a:solidFill>
            <a:ln cap="flat" cmpd="sng" w="19050">
              <a:solidFill>
                <a:srgbClr val="33BB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275"/>
            <p:cNvSpPr txBox="1"/>
            <p:nvPr/>
          </p:nvSpPr>
          <p:spPr>
            <a:xfrm>
              <a:off x="5932737" y="829611"/>
              <a:ext cx="1348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33BB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Extensión</a:t>
              </a:r>
              <a:endParaRPr sz="1800">
                <a:solidFill>
                  <a:srgbClr val="33BB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276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276"/>
          <p:cNvSpPr/>
          <p:nvPr/>
        </p:nvSpPr>
        <p:spPr>
          <a:xfrm>
            <a:off x="510607" y="2506974"/>
            <a:ext cx="11170787" cy="184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PASO 2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Elegir en que hosting pondrás tu sitio web</a:t>
            </a:r>
            <a:endParaRPr/>
          </a:p>
        </p:txBody>
      </p:sp>
      <p:graphicFrame>
        <p:nvGraphicFramePr>
          <p:cNvPr id="2448" name="Google Shape;2448;p276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277"/>
          <p:cNvSpPr/>
          <p:nvPr/>
        </p:nvSpPr>
        <p:spPr>
          <a:xfrm>
            <a:off x="0" y="-4313"/>
            <a:ext cx="12194873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277"/>
          <p:cNvSpPr/>
          <p:nvPr/>
        </p:nvSpPr>
        <p:spPr>
          <a:xfrm>
            <a:off x="699746" y="0"/>
            <a:ext cx="10795379" cy="6865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HOSTING</a:t>
            </a:r>
            <a:endParaRPr b="1" sz="7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Lugar en donde se </a:t>
            </a:r>
            <a:r>
              <a:rPr lang="es-MX" sz="2400" u="sng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alojará</a:t>
            </a:r>
            <a:r>
              <a:rPr lang="es-MX" sz="2400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 el sitio web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278"/>
          <p:cNvSpPr/>
          <p:nvPr/>
        </p:nvSpPr>
        <p:spPr>
          <a:xfrm>
            <a:off x="0" y="-4313"/>
            <a:ext cx="12194873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2" name="Google Shape;2462;p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377" y="256674"/>
            <a:ext cx="7709246" cy="634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279"/>
          <p:cNvSpPr/>
          <p:nvPr/>
        </p:nvSpPr>
        <p:spPr>
          <a:xfrm>
            <a:off x="0" y="-4313"/>
            <a:ext cx="12194873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9" name="Google Shape;2469;p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319" y="2884377"/>
            <a:ext cx="2730360" cy="273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p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691" y="494087"/>
            <a:ext cx="3957732" cy="29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2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5407" y="2062536"/>
            <a:ext cx="3248540" cy="18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279"/>
          <p:cNvPicPr preferRelativeResize="0"/>
          <p:nvPr/>
        </p:nvPicPr>
        <p:blipFill rotWithShape="1">
          <a:blip r:embed="rId6">
            <a:alphaModFix/>
          </a:blip>
          <a:srcRect b="35935" l="6530" r="4314" t="29190"/>
          <a:stretch/>
        </p:blipFill>
        <p:spPr>
          <a:xfrm>
            <a:off x="4385407" y="494087"/>
            <a:ext cx="3247316" cy="114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3" name="Google Shape;2473;p2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34505" y="3947862"/>
            <a:ext cx="457200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4" name="Google Shape;2474;p279"/>
          <p:cNvPicPr preferRelativeResize="0"/>
          <p:nvPr/>
        </p:nvPicPr>
        <p:blipFill rotWithShape="1">
          <a:blip r:embed="rId8">
            <a:alphaModFix/>
          </a:blip>
          <a:srcRect b="26777" l="30502" r="31380" t="26723"/>
          <a:stretch/>
        </p:blipFill>
        <p:spPr>
          <a:xfrm>
            <a:off x="857694" y="2492936"/>
            <a:ext cx="2721997" cy="1867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3936619" y="471865"/>
            <a:ext cx="7497390" cy="5905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¿Qué es una página web?</a:t>
            </a:r>
            <a:endParaRPr b="1"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Una Página Web es un documento electrónico que forma parte de la WWW (World Wide Web) generalmente construido en el lenguaje HTML.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Puede contener enlaces que al dar click, nos direccionan a otra Página Web.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390" name="Google Shape;3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57" y="220548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28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1" name="Google Shape;2481;p280"/>
          <p:cNvSpPr/>
          <p:nvPr/>
        </p:nvSpPr>
        <p:spPr>
          <a:xfrm>
            <a:off x="510607" y="2506974"/>
            <a:ext cx="11170787" cy="184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GITHUB PAGES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¿Cómo subir tu página?</a:t>
            </a:r>
            <a:endParaRPr/>
          </a:p>
        </p:txBody>
      </p:sp>
      <p:graphicFrame>
        <p:nvGraphicFramePr>
          <p:cNvPr id="2482" name="Google Shape;2482;p280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8" name="Google Shape;2488;p281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89" name="Google Shape;2489;p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3568"/>
            <a:ext cx="12192000" cy="6470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90" name="Google Shape;2490;p281"/>
          <p:cNvSpPr/>
          <p:nvPr/>
        </p:nvSpPr>
        <p:spPr>
          <a:xfrm>
            <a:off x="5704764" y="553791"/>
            <a:ext cx="6118043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1. Crea un repositorio con el nombre de tu proyecto y sube ahí tu página</a:t>
            </a:r>
            <a:endParaRPr/>
          </a:p>
        </p:txBody>
      </p:sp>
      <p:sp>
        <p:nvSpPr>
          <p:cNvPr id="2491" name="Google Shape;2491;p281"/>
          <p:cNvSpPr/>
          <p:nvPr/>
        </p:nvSpPr>
        <p:spPr>
          <a:xfrm>
            <a:off x="1099621" y="1374686"/>
            <a:ext cx="1120851" cy="566409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2" name="Google Shape;2492;p28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7051" y="1811841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8" name="Google Shape;2498;p282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99" name="Google Shape;2499;p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3568"/>
            <a:ext cx="12192000" cy="6470864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282"/>
          <p:cNvSpPr/>
          <p:nvPr/>
        </p:nvSpPr>
        <p:spPr>
          <a:xfrm>
            <a:off x="5704764" y="553791"/>
            <a:ext cx="6118043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2. Ve a Setting/Ajustes</a:t>
            </a:r>
            <a:endParaRPr/>
          </a:p>
        </p:txBody>
      </p:sp>
      <p:sp>
        <p:nvSpPr>
          <p:cNvPr id="2501" name="Google Shape;2501;p282"/>
          <p:cNvSpPr/>
          <p:nvPr/>
        </p:nvSpPr>
        <p:spPr>
          <a:xfrm>
            <a:off x="7468336" y="1924594"/>
            <a:ext cx="1120851" cy="566409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2" name="Google Shape;2502;p28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5766" y="2358836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" name="Google Shape;2508;p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881"/>
            <a:ext cx="12192000" cy="64262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09" name="Google Shape;2509;p283"/>
          <p:cNvGraphicFramePr/>
          <p:nvPr/>
        </p:nvGraphicFramePr>
        <p:xfrm>
          <a:off x="12859657" y="17417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{0EBCFC3D-361F-46DF-B86B-AECF9EC149D2}</a:tableStyleId>
              </a:tblPr>
              <a:tblGrid>
                <a:gridCol w="208275"/>
              </a:tblGrid>
              <a:tr h="1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0" name="Google Shape;2510;p283"/>
          <p:cNvSpPr/>
          <p:nvPr/>
        </p:nvSpPr>
        <p:spPr>
          <a:xfrm>
            <a:off x="5704764" y="553791"/>
            <a:ext cx="6118043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3. Busca GitHub Pages</a:t>
            </a:r>
            <a:endParaRPr sz="2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511" name="Google Shape;2511;p283"/>
          <p:cNvSpPr/>
          <p:nvPr/>
        </p:nvSpPr>
        <p:spPr>
          <a:xfrm>
            <a:off x="3153010" y="2107474"/>
            <a:ext cx="1611495" cy="566409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2" name="Google Shape;2512;p28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0440" y="2541716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7" name="Google Shape;2517;p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284"/>
          <p:cNvSpPr/>
          <p:nvPr/>
        </p:nvSpPr>
        <p:spPr>
          <a:xfrm>
            <a:off x="5704764" y="553791"/>
            <a:ext cx="6118043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4. Elige la rama en donde esta lo que quieres desplegar</a:t>
            </a:r>
            <a:endParaRPr/>
          </a:p>
        </p:txBody>
      </p:sp>
      <p:sp>
        <p:nvSpPr>
          <p:cNvPr id="2519" name="Google Shape;2519;p284"/>
          <p:cNvSpPr/>
          <p:nvPr/>
        </p:nvSpPr>
        <p:spPr>
          <a:xfrm>
            <a:off x="3637829" y="4796589"/>
            <a:ext cx="1611495" cy="295822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0" name="Google Shape;2520;p28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5871" y="4944500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5" name="Google Shape;2525;p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285"/>
          <p:cNvSpPr/>
          <p:nvPr/>
        </p:nvSpPr>
        <p:spPr>
          <a:xfrm>
            <a:off x="5704764" y="553791"/>
            <a:ext cx="6118043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5. Guarda lo cambios</a:t>
            </a:r>
            <a:endParaRPr/>
          </a:p>
        </p:txBody>
      </p:sp>
      <p:sp>
        <p:nvSpPr>
          <p:cNvPr id="2527" name="Google Shape;2527;p285"/>
          <p:cNvSpPr/>
          <p:nvPr/>
        </p:nvSpPr>
        <p:spPr>
          <a:xfrm>
            <a:off x="5944336" y="3613758"/>
            <a:ext cx="985853" cy="566409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8" name="Google Shape;2528;p28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6768" y="3916746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3" name="Google Shape;2533;p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2493"/>
            <a:ext cx="12192000" cy="6453013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Google Shape;2534;p286"/>
          <p:cNvSpPr/>
          <p:nvPr/>
        </p:nvSpPr>
        <p:spPr>
          <a:xfrm>
            <a:off x="5704764" y="553791"/>
            <a:ext cx="6118043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6. LISTO…! Con esta URL, cualquier persona podrá acceder a tu página</a:t>
            </a:r>
            <a:endParaRPr/>
          </a:p>
        </p:txBody>
      </p:sp>
      <p:sp>
        <p:nvSpPr>
          <p:cNvPr id="2535" name="Google Shape;2535;p286"/>
          <p:cNvSpPr/>
          <p:nvPr/>
        </p:nvSpPr>
        <p:spPr>
          <a:xfrm>
            <a:off x="5463073" y="2107032"/>
            <a:ext cx="2044632" cy="364684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6" name="Google Shape;2536;p28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4284" y="2289374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1" name="Google Shape;2541;p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288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dvent Pro Light"/>
              <a:buNone/>
            </a:pPr>
            <a:r>
              <a:rPr lang="es-MX" sz="5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Despliega tu proyecto en Github Pages</a:t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Deberás desplegar tu página con Github Pages y compartirme el link por Moodle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MX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https://docs.google.com/document/d/1j-NEaGtVdZtW_TasWHI9w_npdPkfKfpiixh6srM9mwk/edit?usp=sharing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289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dvent Pro Light"/>
              <a:buNone/>
            </a:pPr>
            <a:r>
              <a:rPr lang="es-MX" sz="5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Proyecto con Temática (Documentación)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Realiza los pasos que aparecen en el siguiente link, crea una carpeta llamada “MWT1A7_ProyectoPaginaWeb” y dentro crea otra llamada “Documentación”´, ahí guardaras todo lo que realices en esta actividad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MX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https://docs.google.com/document/d/1cNTzUPC4JuGuRvzXy2DIunxnYaGn4B1-oWgX1b6cKYY/edit?usp=sharing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3936619" y="471865"/>
            <a:ext cx="7497390" cy="5905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¿Qué es un sitio web?</a:t>
            </a:r>
            <a:endParaRPr b="1" sz="24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 un conjunto de páginas web interrelacionadas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398" name="Google Shape;3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5951" y="2134351"/>
            <a:ext cx="2580668" cy="258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290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dvent Pro Light"/>
              <a:buNone/>
            </a:pPr>
            <a:r>
              <a:rPr lang="es-MX" sz="5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Proyecto con Temática (Mockup)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Genera el mockup de todas las páginas de tu nuevo proyecto y guárdalo en formato pdf dentro de la carpeta “Documentación”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r>
              <a:rPr lang="es-MX" sz="18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https://docs.google.com/document/d/1uaejoFiLLB2GHLRNMscyC6cTdMOAjCPiK9rglgSiZZs/edit?usp=sharing</a:t>
            </a: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291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dvent Pro Light"/>
              <a:buNone/>
            </a:pPr>
            <a:r>
              <a:rPr lang="es-MX" sz="5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Proyecto con Temática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dvent Pro Light"/>
              <a:buNone/>
            </a:pPr>
            <a:r>
              <a:rPr lang="es-MX" sz="5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(Código)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 HTML y CSS crea las páginas web que has planteado desde hace dos actividades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vent Pro Light"/>
              <a:buNone/>
            </a:pPr>
            <a:r>
              <a:rPr lang="es-MX" sz="18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https://docs.google.com/document/d/1_J0dRff7NCulefChqkHhBzlKINzf7mbSl3GfjF4ZnkA/edit?usp=sharing</a:t>
            </a: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 sz="1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292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dvent Pro Light"/>
              <a:buNone/>
            </a:pPr>
            <a:r>
              <a:rPr lang="es-MX" sz="5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Proyecto con Temática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dvent Pro Light"/>
              <a:buNone/>
            </a:pPr>
            <a:r>
              <a:rPr lang="es-MX" sz="5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(Despliegue)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Sube la carpeta “MWT1A7_ProyectoPaginaWeb” a un repositorio en github que se llame como tu proyecto y envíame el link por moodle</a:t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vent Pro Light"/>
              <a:buNone/>
            </a:pPr>
            <a:r>
              <a:rPr lang="es-MX" sz="18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https://docs.google.com/document/d/1sH0U23PYXaiA-vrVwx1Em3lj0a8IFOqBCvNCxJiwAMo/edit?usp=sharing</a:t>
            </a: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 sz="1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293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dvent Pro Light"/>
              <a:buNone/>
            </a:pPr>
            <a:r>
              <a:rPr lang="es-MX" sz="5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CIERRE TALLER 1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Verifica que cumplas con todas las actividades del siguiente link </a:t>
            </a:r>
            <a:endParaRPr sz="18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vent Pro Light"/>
              <a:buNone/>
            </a:pPr>
            <a:r>
              <a:rPr lang="es-MX" sz="18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https://docs.google.com/document/d/1hHkdi8tbc0tvV3wIF8ptrjqU2cK3MQNkktiG1aUeL28/edit?usp=sharing</a:t>
            </a: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 </a:t>
            </a:r>
            <a:endParaRPr sz="1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/>
          <p:nvPr/>
        </p:nvSpPr>
        <p:spPr>
          <a:xfrm>
            <a:off x="2876" y="-4314"/>
            <a:ext cx="12191998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510606" y="489278"/>
            <a:ext cx="11170787" cy="5875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TALLERES</a:t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-38735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-1371600" lvl="0" marL="1371600" marR="0" rtl="0" algn="ctr">
              <a:spcBef>
                <a:spcPts val="0"/>
              </a:spcBef>
              <a:spcAft>
                <a:spcPts val="0"/>
              </a:spcAft>
              <a:buClr>
                <a:srgbClr val="66CCFF"/>
              </a:buClr>
              <a:buSzPts val="4400"/>
              <a:buFont typeface="Calibri"/>
              <a:buAutoNum type="arabicPeriod"/>
            </a:pPr>
            <a:r>
              <a:rPr b="1" i="0" lang="es-MX" sz="4400" u="none" cap="none" strike="noStrike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Construyendo mi primer sitio web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0"/>
          <p:cNvSpPr/>
          <p:nvPr/>
        </p:nvSpPr>
        <p:spPr>
          <a:xfrm>
            <a:off x="3936619" y="812800"/>
            <a:ext cx="7497390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Manos a la obra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Analizaremos las partes que tiene una página web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Anexos en Moodle: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MWT1A1_InfografíaPartesDeUnaPáginaWeb</a:t>
            </a:r>
            <a:endParaRPr/>
          </a:p>
        </p:txBody>
      </p:sp>
      <p:grpSp>
        <p:nvGrpSpPr>
          <p:cNvPr id="406" name="Google Shape;406;p30"/>
          <p:cNvGrpSpPr/>
          <p:nvPr/>
        </p:nvGrpSpPr>
        <p:grpSpPr>
          <a:xfrm>
            <a:off x="1055783" y="2123286"/>
            <a:ext cx="2602800" cy="2602800"/>
            <a:chOff x="1273497" y="2407529"/>
            <a:chExt cx="2602800" cy="2602800"/>
          </a:xfrm>
        </p:grpSpPr>
        <p:sp>
          <p:nvSpPr>
            <p:cNvPr id="407" name="Google Shape;407;p30"/>
            <p:cNvSpPr/>
            <p:nvPr/>
          </p:nvSpPr>
          <p:spPr>
            <a:xfrm>
              <a:off x="1273497" y="2407529"/>
              <a:ext cx="2602800" cy="2602800"/>
            </a:xfrm>
            <a:prstGeom prst="ellipse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8" name="Google Shape;408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9771" y="2656742"/>
              <a:ext cx="1799772" cy="1931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14" y="399627"/>
            <a:ext cx="10736173" cy="6058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31"/>
          <p:cNvGrpSpPr/>
          <p:nvPr/>
        </p:nvGrpSpPr>
        <p:grpSpPr>
          <a:xfrm>
            <a:off x="4829629" y="399627"/>
            <a:ext cx="3603171" cy="429984"/>
            <a:chOff x="5401129" y="399627"/>
            <a:chExt cx="3603171" cy="429984"/>
          </a:xfrm>
        </p:grpSpPr>
        <p:sp>
          <p:nvSpPr>
            <p:cNvPr id="415" name="Google Shape;415;p31"/>
            <p:cNvSpPr/>
            <p:nvPr/>
          </p:nvSpPr>
          <p:spPr>
            <a:xfrm>
              <a:off x="5401129" y="399627"/>
              <a:ext cx="1012372" cy="429984"/>
            </a:xfrm>
            <a:prstGeom prst="rect">
              <a:avLst/>
            </a:prstGeom>
            <a:solidFill>
              <a:srgbClr val="66CCFF">
                <a:alpha val="40000"/>
              </a:srgbClr>
            </a:solidFill>
            <a:ln cap="flat" cmpd="sng" w="19050">
              <a:solidFill>
                <a:srgbClr val="33BB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1"/>
            <p:cNvSpPr txBox="1"/>
            <p:nvPr/>
          </p:nvSpPr>
          <p:spPr>
            <a:xfrm>
              <a:off x="6413501" y="399627"/>
              <a:ext cx="25907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33BB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Nombre de Página / Logo</a:t>
              </a:r>
              <a:endParaRPr sz="1800">
                <a:solidFill>
                  <a:srgbClr val="33BB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  <p:grpSp>
        <p:nvGrpSpPr>
          <p:cNvPr id="417" name="Google Shape;417;p31"/>
          <p:cNvGrpSpPr/>
          <p:nvPr/>
        </p:nvGrpSpPr>
        <p:grpSpPr>
          <a:xfrm>
            <a:off x="410029" y="882227"/>
            <a:ext cx="11781973" cy="646331"/>
            <a:chOff x="5401129" y="399627"/>
            <a:chExt cx="3002502" cy="646331"/>
          </a:xfrm>
        </p:grpSpPr>
        <p:sp>
          <p:nvSpPr>
            <p:cNvPr id="418" name="Google Shape;418;p31"/>
            <p:cNvSpPr/>
            <p:nvPr/>
          </p:nvSpPr>
          <p:spPr>
            <a:xfrm>
              <a:off x="5401129" y="399627"/>
              <a:ext cx="2643256" cy="429984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 txBox="1"/>
            <p:nvPr/>
          </p:nvSpPr>
          <p:spPr>
            <a:xfrm>
              <a:off x="8081627" y="399627"/>
              <a:ext cx="3220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9966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Navegación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9966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/ Menu</a:t>
              </a:r>
              <a:endParaRPr sz="1800">
                <a:solidFill>
                  <a:srgbClr val="9966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  <p:grpSp>
        <p:nvGrpSpPr>
          <p:cNvPr id="420" name="Google Shape;420;p31"/>
          <p:cNvGrpSpPr/>
          <p:nvPr/>
        </p:nvGrpSpPr>
        <p:grpSpPr>
          <a:xfrm>
            <a:off x="537030" y="1669626"/>
            <a:ext cx="5914573" cy="1073573"/>
            <a:chOff x="5401129" y="399627"/>
            <a:chExt cx="3158489" cy="429984"/>
          </a:xfrm>
        </p:grpSpPr>
        <p:sp>
          <p:nvSpPr>
            <p:cNvPr id="421" name="Google Shape;421;p31"/>
            <p:cNvSpPr/>
            <p:nvPr/>
          </p:nvSpPr>
          <p:spPr>
            <a:xfrm>
              <a:off x="5401129" y="399627"/>
              <a:ext cx="2643256" cy="429984"/>
            </a:xfrm>
            <a:prstGeom prst="rect">
              <a:avLst/>
            </a:prstGeom>
            <a:solidFill>
              <a:srgbClr val="33BBFF">
                <a:alpha val="40000"/>
              </a:srgbClr>
            </a:solidFill>
            <a:ln cap="flat" cmpd="sng" w="19050">
              <a:solidFill>
                <a:srgbClr val="33BB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 txBox="1"/>
            <p:nvPr/>
          </p:nvSpPr>
          <p:spPr>
            <a:xfrm>
              <a:off x="8081627" y="399627"/>
              <a:ext cx="477991" cy="147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33BB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Titulo</a:t>
              </a:r>
              <a:endParaRPr sz="1800">
                <a:solidFill>
                  <a:srgbClr val="33BB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  <p:grpSp>
        <p:nvGrpSpPr>
          <p:cNvPr id="423" name="Google Shape;423;p31"/>
          <p:cNvGrpSpPr/>
          <p:nvPr/>
        </p:nvGrpSpPr>
        <p:grpSpPr>
          <a:xfrm>
            <a:off x="575125" y="2811719"/>
            <a:ext cx="5914573" cy="871282"/>
            <a:chOff x="5401129" y="399627"/>
            <a:chExt cx="3158489" cy="429984"/>
          </a:xfrm>
        </p:grpSpPr>
        <p:sp>
          <p:nvSpPr>
            <p:cNvPr id="424" name="Google Shape;424;p31"/>
            <p:cNvSpPr/>
            <p:nvPr/>
          </p:nvSpPr>
          <p:spPr>
            <a:xfrm>
              <a:off x="5401129" y="399627"/>
              <a:ext cx="2643256" cy="429984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 txBox="1"/>
            <p:nvPr/>
          </p:nvSpPr>
          <p:spPr>
            <a:xfrm>
              <a:off x="8081627" y="399627"/>
              <a:ext cx="477991" cy="182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9966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Parrafo</a:t>
              </a:r>
              <a:endParaRPr sz="1800">
                <a:solidFill>
                  <a:srgbClr val="9966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  <p:grpSp>
        <p:nvGrpSpPr>
          <p:cNvPr id="426" name="Google Shape;426;p31"/>
          <p:cNvGrpSpPr/>
          <p:nvPr/>
        </p:nvGrpSpPr>
        <p:grpSpPr>
          <a:xfrm>
            <a:off x="5556518" y="4520385"/>
            <a:ext cx="6485308" cy="2051256"/>
            <a:chOff x="5401129" y="399627"/>
            <a:chExt cx="3158489" cy="429984"/>
          </a:xfrm>
        </p:grpSpPr>
        <p:sp>
          <p:nvSpPr>
            <p:cNvPr id="427" name="Google Shape;427;p31"/>
            <p:cNvSpPr/>
            <p:nvPr/>
          </p:nvSpPr>
          <p:spPr>
            <a:xfrm>
              <a:off x="5401129" y="399627"/>
              <a:ext cx="2643256" cy="429984"/>
            </a:xfrm>
            <a:prstGeom prst="rect">
              <a:avLst/>
            </a:prstGeom>
            <a:solidFill>
              <a:srgbClr val="33BBFF">
                <a:alpha val="40000"/>
              </a:srgbClr>
            </a:solidFill>
            <a:ln cap="flat" cmpd="sng" w="19050">
              <a:solidFill>
                <a:srgbClr val="33BB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 txBox="1"/>
            <p:nvPr/>
          </p:nvSpPr>
          <p:spPr>
            <a:xfrm>
              <a:off x="8081627" y="399627"/>
              <a:ext cx="477991" cy="774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33BB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Tarjeta</a:t>
              </a:r>
              <a:endParaRPr sz="1800">
                <a:solidFill>
                  <a:srgbClr val="33BB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  <p:grpSp>
        <p:nvGrpSpPr>
          <p:cNvPr id="429" name="Google Shape;429;p31"/>
          <p:cNvGrpSpPr/>
          <p:nvPr/>
        </p:nvGrpSpPr>
        <p:grpSpPr>
          <a:xfrm>
            <a:off x="259855" y="5847657"/>
            <a:ext cx="2902444" cy="429984"/>
            <a:chOff x="5401129" y="399627"/>
            <a:chExt cx="5465936" cy="429984"/>
          </a:xfrm>
        </p:grpSpPr>
        <p:sp>
          <p:nvSpPr>
            <p:cNvPr id="430" name="Google Shape;430;p31"/>
            <p:cNvSpPr/>
            <p:nvPr/>
          </p:nvSpPr>
          <p:spPr>
            <a:xfrm>
              <a:off x="5401129" y="399627"/>
              <a:ext cx="2643256" cy="429984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 txBox="1"/>
            <p:nvPr/>
          </p:nvSpPr>
          <p:spPr>
            <a:xfrm>
              <a:off x="8081625" y="399627"/>
              <a:ext cx="27854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9966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Link / Enlace</a:t>
              </a:r>
              <a:endParaRPr sz="1800">
                <a:solidFill>
                  <a:srgbClr val="9966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  <p:grpSp>
        <p:nvGrpSpPr>
          <p:cNvPr id="432" name="Google Shape;432;p31"/>
          <p:cNvGrpSpPr/>
          <p:nvPr/>
        </p:nvGrpSpPr>
        <p:grpSpPr>
          <a:xfrm>
            <a:off x="3884592" y="4640703"/>
            <a:ext cx="1793267" cy="2239616"/>
            <a:chOff x="5401129" y="399627"/>
            <a:chExt cx="2944386" cy="514894"/>
          </a:xfrm>
        </p:grpSpPr>
        <p:sp>
          <p:nvSpPr>
            <p:cNvPr id="433" name="Google Shape;433;p31"/>
            <p:cNvSpPr/>
            <p:nvPr/>
          </p:nvSpPr>
          <p:spPr>
            <a:xfrm>
              <a:off x="5401129" y="399627"/>
              <a:ext cx="2643256" cy="429984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1"/>
            <p:cNvSpPr txBox="1"/>
            <p:nvPr/>
          </p:nvSpPr>
          <p:spPr>
            <a:xfrm>
              <a:off x="5560076" y="829611"/>
              <a:ext cx="2785439" cy="84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9966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Imagen</a:t>
              </a:r>
              <a:endParaRPr sz="1800">
                <a:solidFill>
                  <a:srgbClr val="9966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41" y="357605"/>
            <a:ext cx="10945753" cy="6163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32"/>
          <p:cNvGrpSpPr/>
          <p:nvPr/>
        </p:nvGrpSpPr>
        <p:grpSpPr>
          <a:xfrm>
            <a:off x="381000" y="1591191"/>
            <a:ext cx="8890001" cy="1556174"/>
            <a:chOff x="5281014" y="399627"/>
            <a:chExt cx="3106637" cy="429984"/>
          </a:xfrm>
        </p:grpSpPr>
        <p:sp>
          <p:nvSpPr>
            <p:cNvPr id="441" name="Google Shape;441;p32"/>
            <p:cNvSpPr/>
            <p:nvPr/>
          </p:nvSpPr>
          <p:spPr>
            <a:xfrm>
              <a:off x="5281014" y="399627"/>
              <a:ext cx="2628646" cy="429984"/>
            </a:xfrm>
            <a:prstGeom prst="rect">
              <a:avLst/>
            </a:prstGeom>
            <a:solidFill>
              <a:srgbClr val="33BBFF">
                <a:alpha val="40000"/>
              </a:srgbClr>
            </a:solidFill>
            <a:ln cap="flat" cmpd="sng" w="19050">
              <a:solidFill>
                <a:srgbClr val="33BB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2"/>
            <p:cNvSpPr txBox="1"/>
            <p:nvPr/>
          </p:nvSpPr>
          <p:spPr>
            <a:xfrm>
              <a:off x="7909660" y="589119"/>
              <a:ext cx="477991" cy="102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33BB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Grafica</a:t>
              </a:r>
              <a:endParaRPr sz="1800">
                <a:solidFill>
                  <a:srgbClr val="33BB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  <p:grpSp>
        <p:nvGrpSpPr>
          <p:cNvPr id="443" name="Google Shape;443;p32"/>
          <p:cNvGrpSpPr/>
          <p:nvPr/>
        </p:nvGrpSpPr>
        <p:grpSpPr>
          <a:xfrm>
            <a:off x="49641" y="3229306"/>
            <a:ext cx="12021622" cy="369332"/>
            <a:chOff x="5401129" y="399627"/>
            <a:chExt cx="3063574" cy="461459"/>
          </a:xfrm>
        </p:grpSpPr>
        <p:sp>
          <p:nvSpPr>
            <p:cNvPr id="444" name="Google Shape;444;p32"/>
            <p:cNvSpPr/>
            <p:nvPr/>
          </p:nvSpPr>
          <p:spPr>
            <a:xfrm>
              <a:off x="5401129" y="399627"/>
              <a:ext cx="2741570" cy="429984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2"/>
            <p:cNvSpPr txBox="1"/>
            <p:nvPr/>
          </p:nvSpPr>
          <p:spPr>
            <a:xfrm>
              <a:off x="8142699" y="399627"/>
              <a:ext cx="322004" cy="461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9966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Separador</a:t>
              </a:r>
              <a:endParaRPr/>
            </a:p>
          </p:txBody>
        </p:sp>
      </p:grpSp>
      <p:grpSp>
        <p:nvGrpSpPr>
          <p:cNvPr id="446" name="Google Shape;446;p32"/>
          <p:cNvGrpSpPr/>
          <p:nvPr/>
        </p:nvGrpSpPr>
        <p:grpSpPr>
          <a:xfrm>
            <a:off x="381000" y="4057226"/>
            <a:ext cx="10406248" cy="2039808"/>
            <a:chOff x="5281014" y="399627"/>
            <a:chExt cx="3636494" cy="563616"/>
          </a:xfrm>
        </p:grpSpPr>
        <p:sp>
          <p:nvSpPr>
            <p:cNvPr id="447" name="Google Shape;447;p32"/>
            <p:cNvSpPr/>
            <p:nvPr/>
          </p:nvSpPr>
          <p:spPr>
            <a:xfrm>
              <a:off x="5281014" y="399627"/>
              <a:ext cx="3563756" cy="461566"/>
            </a:xfrm>
            <a:prstGeom prst="rect">
              <a:avLst/>
            </a:prstGeom>
            <a:solidFill>
              <a:srgbClr val="33BBFF">
                <a:alpha val="40000"/>
              </a:srgbClr>
            </a:solidFill>
            <a:ln cap="flat" cmpd="sng" w="19050">
              <a:solidFill>
                <a:srgbClr val="33BB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2"/>
            <p:cNvSpPr txBox="1"/>
            <p:nvPr/>
          </p:nvSpPr>
          <p:spPr>
            <a:xfrm>
              <a:off x="8439517" y="861193"/>
              <a:ext cx="477991" cy="102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33BB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Tabla</a:t>
              </a:r>
              <a:endParaRPr sz="1800">
                <a:solidFill>
                  <a:srgbClr val="33BB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0"/>
            <a:ext cx="1062120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33"/>
          <p:cNvGrpSpPr/>
          <p:nvPr/>
        </p:nvGrpSpPr>
        <p:grpSpPr>
          <a:xfrm>
            <a:off x="3911600" y="1260990"/>
            <a:ext cx="5854700" cy="5597011"/>
            <a:chOff x="5281014" y="399627"/>
            <a:chExt cx="3330604" cy="654097"/>
          </a:xfrm>
        </p:grpSpPr>
        <p:sp>
          <p:nvSpPr>
            <p:cNvPr id="455" name="Google Shape;455;p33"/>
            <p:cNvSpPr/>
            <p:nvPr/>
          </p:nvSpPr>
          <p:spPr>
            <a:xfrm>
              <a:off x="5281014" y="399627"/>
              <a:ext cx="2628646" cy="654097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3"/>
            <p:cNvSpPr txBox="1"/>
            <p:nvPr/>
          </p:nvSpPr>
          <p:spPr>
            <a:xfrm>
              <a:off x="7909660" y="590603"/>
              <a:ext cx="701958" cy="431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>
                  <a:solidFill>
                    <a:srgbClr val="9966FF"/>
                  </a:solidFill>
                  <a:latin typeface="Advent Pro"/>
                  <a:ea typeface="Advent Pro"/>
                  <a:cs typeface="Advent Pro"/>
                  <a:sym typeface="Advent Pro"/>
                </a:rPr>
                <a:t>Formulario</a:t>
              </a:r>
              <a:endParaRPr sz="1800">
                <a:solidFill>
                  <a:srgbClr val="9966F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 txBox="1"/>
          <p:nvPr/>
        </p:nvSpPr>
        <p:spPr>
          <a:xfrm>
            <a:off x="838200" y="1267506"/>
            <a:ext cx="10515600" cy="432298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dvent Pro Light"/>
              <a:buNone/>
            </a:pPr>
            <a:r>
              <a:rPr lang="es-MX" sz="5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Elige una página web de la lista que se encuentra en el link de abajo y analízalo como lo acabamos de hacer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El archivo tendrá el nombre de “MWT1A1_AnalisisPaginaWeb”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 olvides anotar en el archivo que página estas analizando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vent Pro Light"/>
              <a:buNone/>
            </a:pPr>
            <a:r>
              <a:rPr lang="es-MX" sz="18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https://docs.google.com/document/d/1KxLM9l9H2Np1yD4O17MtBGORPqktGQzK_1FtBDepQDQ/edit?usp=sharing</a:t>
            </a: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 sz="18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/>
          <p:nvPr/>
        </p:nvSpPr>
        <p:spPr>
          <a:xfrm>
            <a:off x="0" y="-4313"/>
            <a:ext cx="12194873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5"/>
          <p:cNvSpPr/>
          <p:nvPr/>
        </p:nvSpPr>
        <p:spPr>
          <a:xfrm>
            <a:off x="699746" y="0"/>
            <a:ext cx="10795379" cy="6865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40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MOCKUP</a:t>
            </a:r>
            <a:endParaRPr b="1" sz="40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Mockup o Bosquejo es una representación del proyecto a realizar, nos muestra el </a:t>
            </a:r>
            <a:r>
              <a:rPr lang="es-MX" sz="3600" u="sng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resultado visual que tendrá nuestra página web</a:t>
            </a:r>
            <a:endParaRPr sz="36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6"/>
          <p:cNvSpPr/>
          <p:nvPr/>
        </p:nvSpPr>
        <p:spPr>
          <a:xfrm>
            <a:off x="3936619" y="812800"/>
            <a:ext cx="7497390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Manos a la obra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Crearemos nuestro primer mockup</a:t>
            </a:r>
            <a:endParaRPr sz="48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  <p:grpSp>
        <p:nvGrpSpPr>
          <p:cNvPr id="476" name="Google Shape;476;p36"/>
          <p:cNvGrpSpPr/>
          <p:nvPr/>
        </p:nvGrpSpPr>
        <p:grpSpPr>
          <a:xfrm>
            <a:off x="1055783" y="2123286"/>
            <a:ext cx="2602800" cy="2602800"/>
            <a:chOff x="1273497" y="2407529"/>
            <a:chExt cx="2602800" cy="2602800"/>
          </a:xfrm>
        </p:grpSpPr>
        <p:sp>
          <p:nvSpPr>
            <p:cNvPr id="477" name="Google Shape;477;p36"/>
            <p:cNvSpPr/>
            <p:nvPr/>
          </p:nvSpPr>
          <p:spPr>
            <a:xfrm>
              <a:off x="1273497" y="2407529"/>
              <a:ext cx="2602800" cy="2602800"/>
            </a:xfrm>
            <a:prstGeom prst="ellipse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8" name="Google Shape;478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9771" y="2656742"/>
              <a:ext cx="1799772" cy="1931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7"/>
          <p:cNvSpPr/>
          <p:nvPr/>
        </p:nvSpPr>
        <p:spPr>
          <a:xfrm>
            <a:off x="5524500" y="667258"/>
            <a:ext cx="5905768" cy="5327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HERRAMIENTA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Usaremos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draw.io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Para crear el boceto</a:t>
            </a:r>
            <a:endParaRPr sz="1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486" name="Google Shape;4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966" y="2162526"/>
            <a:ext cx="4347134" cy="430231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7"/>
          <p:cNvSpPr txBox="1"/>
          <p:nvPr/>
        </p:nvSpPr>
        <p:spPr>
          <a:xfrm>
            <a:off x="1381694" y="432776"/>
            <a:ext cx="3378200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PASO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Entramos a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diagrams.net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801781" y="765429"/>
            <a:ext cx="10588439" cy="5327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TUTORIAL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https://youtu.be/b9alya99Z1o</a:t>
            </a:r>
            <a:endParaRPr sz="1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dvent Pro Light"/>
              <a:buNone/>
            </a:pPr>
            <a:r>
              <a:rPr lang="es-MX" sz="5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Piensa en una página que quieras hacer y crea su mockup como lo acabamos de hacer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Guárdalo en formato jpeg, el archivo debe tener el nombre de “MWT1A1_MiMockup”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Crea una carpeta llamada MWT1A1_NombreDeTuProyecto y dentro pega tu mockup</a:t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dvent Pro Light"/>
              <a:buNone/>
            </a:pPr>
            <a:r>
              <a:rPr lang="es-MX" sz="20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Ej. Si tu proyecto se llama “Women-T” la carpeta será MWT1A1_Women-T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vent Pro Light"/>
              <a:buNone/>
            </a:pPr>
            <a:r>
              <a:rPr lang="es-MX" sz="18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https://docs.google.com/document/d/1rpI0TRau1MABaLudYnfxanXB24pRdq-q9nFiqq90CGY/edit?usp=sharing</a:t>
            </a: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569154" y="486328"/>
            <a:ext cx="11170787" cy="5875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Presentación personal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7200" u="none" cap="none" strike="noStrike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Mi nombre es</a:t>
            </a:r>
            <a:endParaRPr b="1" i="0" sz="1800" u="none" cap="none" strike="noStrike">
              <a:solidFill>
                <a:srgbClr val="66CCFF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72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…</a:t>
            </a:r>
            <a:endParaRPr b="0" i="0" sz="72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y </a:t>
            </a:r>
            <a:r>
              <a:rPr b="0" i="0" lang="es-MX" sz="2400" u="none" cap="none" strike="noStrike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mi primera experiencia con una computadora </a:t>
            </a: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fue…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/>
        </p:nvSpPr>
        <p:spPr>
          <a:xfrm>
            <a:off x="838200" y="1267506"/>
            <a:ext cx="10515600" cy="4631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dvent Pro Light"/>
              <a:buNone/>
            </a:pPr>
            <a:r>
              <a:rPr lang="es-MX" sz="4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Tomate un tiempo para razonar lo que hiciste, después de hacer tu mockup responde a las preguntas que encontrarás en el link de abajo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sz="5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dvent Pro Light"/>
              <a:buNone/>
            </a:pPr>
            <a:r>
              <a:rPr lang="es-MX" sz="24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Escribe esas respuestas en un archivo, nómbralo “MWT1A1_DescripcionMockup” y guárdalo en la carpeta de tu proyecto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dvent Pro Light"/>
              <a:buNone/>
            </a:pPr>
            <a:r>
              <a:rPr lang="es-MX" sz="1800" u="sng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https://docs.google.com/document/d/1Up3SNmy3OIAsCQnei40jl_ZjQxjCn35vAIAD1InDpvk/edit?usp=sharing</a:t>
            </a:r>
            <a:r>
              <a:rPr lang="es-MX" sz="1800">
                <a:solidFill>
                  <a:schemeClr val="dk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1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ATENCIÓN</a:t>
            </a:r>
            <a:endParaRPr sz="7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Vamos a empezar a configurar todo lo necesario para desarrollar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nuestra primera página web.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513481" y="605419"/>
            <a:ext cx="11170787" cy="950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NAVEGADORES WEB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519" name="Google Shape;51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167" y="2424961"/>
            <a:ext cx="2858372" cy="285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151" y="2721354"/>
            <a:ext cx="2271249" cy="226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52071" y="2658648"/>
            <a:ext cx="2390998" cy="239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8306" y="2741842"/>
            <a:ext cx="2390998" cy="239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78" y="0"/>
            <a:ext cx="12197950" cy="6857999"/>
          </a:xfrm>
          <a:prstGeom prst="rect">
            <a:avLst/>
          </a:prstGeom>
          <a:noFill/>
          <a:ln>
            <a:noFill/>
          </a:ln>
          <a:effectLst>
            <a:outerShdw blurRad="101600" sx="101000" rotWithShape="0" algn="ctr" dist="50800" sy="101000">
              <a:srgbClr val="7F7F7F">
                <a:alpha val="20000"/>
              </a:srgbClr>
            </a:outerShdw>
          </a:effectLst>
        </p:spPr>
      </p:pic>
      <p:sp>
        <p:nvSpPr>
          <p:cNvPr id="528" name="Google Shape;528;p43"/>
          <p:cNvSpPr/>
          <p:nvPr/>
        </p:nvSpPr>
        <p:spPr>
          <a:xfrm>
            <a:off x="4615544" y="2463626"/>
            <a:ext cx="2269350" cy="729517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4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8051" y="2891730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4"/>
          <p:cNvSpPr/>
          <p:nvPr/>
        </p:nvSpPr>
        <p:spPr>
          <a:xfrm>
            <a:off x="3991428" y="3976916"/>
            <a:ext cx="3468915" cy="638628"/>
          </a:xfrm>
          <a:prstGeom prst="rect">
            <a:avLst/>
          </a:prstGeom>
          <a:solidFill>
            <a:srgbClr val="66CCFF">
              <a:alpha val="40000"/>
            </a:srgbClr>
          </a:solidFill>
          <a:ln cap="flat" cmpd="sng" w="19050">
            <a:solidFill>
              <a:srgbClr val="33BB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2590" y="4533167"/>
            <a:ext cx="338609" cy="50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418"/>
            <a:ext cx="12192000" cy="643516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5"/>
          <p:cNvSpPr/>
          <p:nvPr/>
        </p:nvSpPr>
        <p:spPr>
          <a:xfrm>
            <a:off x="5094514" y="2148118"/>
            <a:ext cx="1799771" cy="556251"/>
          </a:xfrm>
          <a:prstGeom prst="rect">
            <a:avLst/>
          </a:prstGeom>
          <a:solidFill>
            <a:srgbClr val="66CCFF">
              <a:alpha val="40000"/>
            </a:srgbClr>
          </a:solidFill>
          <a:ln cap="flat" cmpd="sng" w="19050">
            <a:solidFill>
              <a:srgbClr val="33BB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5676" y="2517317"/>
            <a:ext cx="338609" cy="50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6"/>
          <p:cNvSpPr/>
          <p:nvPr/>
        </p:nvSpPr>
        <p:spPr>
          <a:xfrm>
            <a:off x="4876800" y="4862287"/>
            <a:ext cx="1799771" cy="638628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7962" y="5418538"/>
            <a:ext cx="338609" cy="50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7"/>
          <p:cNvSpPr/>
          <p:nvPr/>
        </p:nvSpPr>
        <p:spPr>
          <a:xfrm>
            <a:off x="513481" y="605419"/>
            <a:ext cx="11170787" cy="950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EDITOR DE CÓDIGO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559" name="Google Shape;5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6831" y="1904733"/>
            <a:ext cx="4024086" cy="402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8"/>
          <p:cNvSpPr/>
          <p:nvPr/>
        </p:nvSpPr>
        <p:spPr>
          <a:xfrm>
            <a:off x="2017486" y="4963887"/>
            <a:ext cx="1799771" cy="76925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648" y="5520138"/>
            <a:ext cx="338609" cy="50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9"/>
          <p:cNvSpPr/>
          <p:nvPr/>
        </p:nvSpPr>
        <p:spPr>
          <a:xfrm>
            <a:off x="8824686" y="5370286"/>
            <a:ext cx="3091543" cy="1045028"/>
          </a:xfrm>
          <a:prstGeom prst="rect">
            <a:avLst/>
          </a:prstGeom>
          <a:solidFill>
            <a:srgbClr val="33BBFF">
              <a:alpha val="40000"/>
            </a:srgbClr>
          </a:solidFill>
          <a:ln cap="flat" cmpd="sng" w="19050">
            <a:solidFill>
              <a:srgbClr val="33BB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LISTO…!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569154" y="486328"/>
            <a:ext cx="11170787" cy="5875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Como vamos a trabajar</a:t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7200" u="none" cap="none" strike="noStrike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Crearás un repositorio llamado</a:t>
            </a:r>
            <a:endParaRPr b="1" i="0" sz="1800" u="none" cap="none" strike="noStrike">
              <a:solidFill>
                <a:srgbClr val="66CCFF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72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PORTAFOLIO</a:t>
            </a:r>
            <a:endParaRPr b="0" i="0" sz="72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Envía el link de tu repositorio a Moodle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Cada que iniciemos un taller, crearás una carpeta y dentro, agregarás todas las actividades de ese taller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"/>
          <p:cNvSpPr/>
          <p:nvPr/>
        </p:nvSpPr>
        <p:spPr>
          <a:xfrm>
            <a:off x="2876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0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COMENCEMOS :)</a:t>
            </a:r>
            <a:endParaRPr sz="7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32F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1"/>
          <p:cNvSpPr/>
          <p:nvPr/>
        </p:nvSpPr>
        <p:spPr>
          <a:xfrm>
            <a:off x="4528457" y="826629"/>
            <a:ext cx="6905552" cy="5196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FF8C66"/>
                </a:solidFill>
                <a:latin typeface="Advent Pro"/>
                <a:ea typeface="Advent Pro"/>
                <a:cs typeface="Advent Pro"/>
                <a:sym typeface="Advent Pro"/>
              </a:rPr>
              <a:t>HTML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Es un </a:t>
            </a:r>
            <a:r>
              <a:rPr b="1" lang="es-MX" sz="3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lenguaje de marcado</a:t>
            </a:r>
            <a:r>
              <a:rPr lang="es-MX" sz="3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. Su función es estructurar los elementos que componen un sitio web (textos, imágenes, botones, etc.)</a:t>
            </a:r>
            <a:endParaRPr sz="3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586" name="Google Shape;58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971" y="1653942"/>
            <a:ext cx="3541486" cy="354148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1"/>
          <p:cNvSpPr/>
          <p:nvPr/>
        </p:nvSpPr>
        <p:spPr>
          <a:xfrm>
            <a:off x="4528457" y="4994258"/>
            <a:ext cx="6905552" cy="1229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rgbClr val="33BBFF"/>
                </a:solidFill>
                <a:latin typeface="Advent Pro"/>
                <a:ea typeface="Advent Pro"/>
                <a:cs typeface="Advent Pro"/>
                <a:sym typeface="Advent Pro"/>
              </a:rPr>
              <a:t>NO ES UN LENGUAJE DE PROGRAMACIÓN…!</a:t>
            </a:r>
            <a:endParaRPr sz="3600">
              <a:solidFill>
                <a:srgbClr val="33BB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/>
          <p:nvPr/>
        </p:nvSpPr>
        <p:spPr>
          <a:xfrm>
            <a:off x="2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2"/>
          <p:cNvSpPr/>
          <p:nvPr/>
        </p:nvSpPr>
        <p:spPr>
          <a:xfrm>
            <a:off x="510607" y="906859"/>
            <a:ext cx="11170787" cy="3162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ETIQUETAS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Representan componentes en HTML</a:t>
            </a:r>
            <a:endParaRPr/>
          </a:p>
        </p:txBody>
      </p:sp>
      <p:sp>
        <p:nvSpPr>
          <p:cNvPr id="595" name="Google Shape;595;p52"/>
          <p:cNvSpPr/>
          <p:nvPr/>
        </p:nvSpPr>
        <p:spPr>
          <a:xfrm>
            <a:off x="256741" y="4069725"/>
            <a:ext cx="11678518" cy="138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&lt;etiqueta atributo=“valor”&gt; contenido &lt;/etiqueta&gt;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&lt;etiqueta /&gt;</a:t>
            </a:r>
            <a:endParaRPr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2"/>
          <p:cNvSpPr/>
          <p:nvPr/>
        </p:nvSpPr>
        <p:spPr>
          <a:xfrm>
            <a:off x="510607" y="1481071"/>
            <a:ext cx="11170787" cy="4122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/>
          <p:nvPr/>
        </p:nvSpPr>
        <p:spPr>
          <a:xfrm>
            <a:off x="2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510607" y="906859"/>
            <a:ext cx="11170787" cy="3162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ETIQUETAS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Representan componentes en HTML</a:t>
            </a:r>
            <a:endParaRPr/>
          </a:p>
        </p:txBody>
      </p:sp>
      <p:sp>
        <p:nvSpPr>
          <p:cNvPr id="604" name="Google Shape;604;p53"/>
          <p:cNvSpPr/>
          <p:nvPr/>
        </p:nvSpPr>
        <p:spPr>
          <a:xfrm>
            <a:off x="256741" y="4069725"/>
            <a:ext cx="11678518" cy="138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atributo=“valor”&gt; contenido 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/etiqueta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3"/>
          <p:cNvSpPr/>
          <p:nvPr/>
        </p:nvSpPr>
        <p:spPr>
          <a:xfrm>
            <a:off x="510607" y="1481071"/>
            <a:ext cx="11170787" cy="4122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4"/>
          <p:cNvSpPr/>
          <p:nvPr/>
        </p:nvSpPr>
        <p:spPr>
          <a:xfrm>
            <a:off x="2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4"/>
          <p:cNvSpPr/>
          <p:nvPr/>
        </p:nvSpPr>
        <p:spPr>
          <a:xfrm>
            <a:off x="510607" y="906859"/>
            <a:ext cx="11170787" cy="3162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ETIQUETAS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Representan componentes en HTML</a:t>
            </a:r>
            <a:endParaRPr/>
          </a:p>
        </p:txBody>
      </p:sp>
      <p:sp>
        <p:nvSpPr>
          <p:cNvPr id="613" name="Google Shape;613;p54"/>
          <p:cNvSpPr/>
          <p:nvPr/>
        </p:nvSpPr>
        <p:spPr>
          <a:xfrm>
            <a:off x="256741" y="4069725"/>
            <a:ext cx="11678518" cy="138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4400">
                <a:solidFill>
                  <a:srgbClr val="4775E7"/>
                </a:solidFill>
                <a:latin typeface="Arial"/>
                <a:ea typeface="Arial"/>
                <a:cs typeface="Arial"/>
                <a:sym typeface="Arial"/>
              </a:rPr>
              <a:t>atributo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=“valor”&gt; contenido 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/etiqueta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4"/>
          <p:cNvSpPr/>
          <p:nvPr/>
        </p:nvSpPr>
        <p:spPr>
          <a:xfrm>
            <a:off x="510607" y="1481071"/>
            <a:ext cx="11170787" cy="4122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5"/>
          <p:cNvSpPr/>
          <p:nvPr/>
        </p:nvSpPr>
        <p:spPr>
          <a:xfrm>
            <a:off x="2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510607" y="906859"/>
            <a:ext cx="11170787" cy="3162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ETIQUETAS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Representan componentes en HTML</a:t>
            </a:r>
            <a:endParaRPr/>
          </a:p>
        </p:txBody>
      </p:sp>
      <p:sp>
        <p:nvSpPr>
          <p:cNvPr id="622" name="Google Shape;622;p55"/>
          <p:cNvSpPr/>
          <p:nvPr/>
        </p:nvSpPr>
        <p:spPr>
          <a:xfrm>
            <a:off x="256741" y="4069725"/>
            <a:ext cx="11678518" cy="138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4400">
                <a:solidFill>
                  <a:srgbClr val="4775E7"/>
                </a:solidFill>
                <a:latin typeface="Arial"/>
                <a:ea typeface="Arial"/>
                <a:cs typeface="Arial"/>
                <a:sym typeface="Arial"/>
              </a:rPr>
              <a:t>atributo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s-MX" sz="4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valor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”&gt; contenido 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/etiqueta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510607" y="1481071"/>
            <a:ext cx="11170787" cy="4122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6"/>
          <p:cNvSpPr/>
          <p:nvPr/>
        </p:nvSpPr>
        <p:spPr>
          <a:xfrm>
            <a:off x="2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6"/>
          <p:cNvSpPr/>
          <p:nvPr/>
        </p:nvSpPr>
        <p:spPr>
          <a:xfrm>
            <a:off x="510607" y="906859"/>
            <a:ext cx="11170787" cy="3162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ETIQUETAS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Representan componentes en HTML</a:t>
            </a:r>
            <a:endParaRPr/>
          </a:p>
        </p:txBody>
      </p:sp>
      <p:sp>
        <p:nvSpPr>
          <p:cNvPr id="631" name="Google Shape;631;p56"/>
          <p:cNvSpPr/>
          <p:nvPr/>
        </p:nvSpPr>
        <p:spPr>
          <a:xfrm>
            <a:off x="256741" y="4069725"/>
            <a:ext cx="11678518" cy="138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4400">
                <a:solidFill>
                  <a:srgbClr val="4775E7"/>
                </a:solidFill>
                <a:latin typeface="Arial"/>
                <a:ea typeface="Arial"/>
                <a:cs typeface="Arial"/>
                <a:sym typeface="Arial"/>
              </a:rPr>
              <a:t>atributo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s-MX" sz="4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valor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”&gt; </a:t>
            </a:r>
            <a:r>
              <a:rPr lang="es-MX" sz="4400">
                <a:solidFill>
                  <a:srgbClr val="8971E1"/>
                </a:solidFill>
                <a:latin typeface="Arial"/>
                <a:ea typeface="Arial"/>
                <a:cs typeface="Arial"/>
                <a:sym typeface="Arial"/>
              </a:rPr>
              <a:t>contenido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/etiqueta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etiqueta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6"/>
          <p:cNvSpPr/>
          <p:nvPr/>
        </p:nvSpPr>
        <p:spPr>
          <a:xfrm>
            <a:off x="510607" y="1481071"/>
            <a:ext cx="11170787" cy="4122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7"/>
          <p:cNvSpPr/>
          <p:nvPr/>
        </p:nvSpPr>
        <p:spPr>
          <a:xfrm>
            <a:off x="2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57"/>
          <p:cNvSpPr/>
          <p:nvPr/>
        </p:nvSpPr>
        <p:spPr>
          <a:xfrm>
            <a:off x="510607" y="906859"/>
            <a:ext cx="11170787" cy="3162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rgbClr val="FFFF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ETIQUETAS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Representan componentes en HTML</a:t>
            </a:r>
            <a:endParaRPr/>
          </a:p>
        </p:txBody>
      </p:sp>
      <p:sp>
        <p:nvSpPr>
          <p:cNvPr id="640" name="Google Shape;640;p57"/>
          <p:cNvSpPr/>
          <p:nvPr/>
        </p:nvSpPr>
        <p:spPr>
          <a:xfrm>
            <a:off x="256741" y="4069725"/>
            <a:ext cx="11678518" cy="138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4400">
                <a:solidFill>
                  <a:srgbClr val="4775E7"/>
                </a:solidFill>
                <a:latin typeface="Arial"/>
                <a:ea typeface="Arial"/>
                <a:cs typeface="Arial"/>
                <a:sym typeface="Arial"/>
              </a:rPr>
              <a:t>href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=“</a:t>
            </a:r>
            <a:r>
              <a:rPr lang="es-MX" sz="4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pagina.com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”&gt; </a:t>
            </a:r>
            <a:r>
              <a:rPr lang="es-MX" sz="4400">
                <a:solidFill>
                  <a:srgbClr val="8971E1"/>
                </a:solidFill>
                <a:latin typeface="Arial"/>
                <a:ea typeface="Arial"/>
                <a:cs typeface="Arial"/>
                <a:sym typeface="Arial"/>
              </a:rPr>
              <a:t>Ir a página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/a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hr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4400">
                <a:solidFill>
                  <a:srgbClr val="E32D9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MX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7"/>
          <p:cNvSpPr/>
          <p:nvPr/>
        </p:nvSpPr>
        <p:spPr>
          <a:xfrm>
            <a:off x="510607" y="1481071"/>
            <a:ext cx="11170787" cy="4122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33BB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3BB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8"/>
          <p:cNvSpPr/>
          <p:nvPr/>
        </p:nvSpPr>
        <p:spPr>
          <a:xfrm>
            <a:off x="2876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58"/>
          <p:cNvSpPr/>
          <p:nvPr/>
        </p:nvSpPr>
        <p:spPr>
          <a:xfrm>
            <a:off x="5473521" y="456097"/>
            <a:ext cx="6207873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NOTA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Cuando programes IDENTA tu código, será más fácil entender tu código y se verá mas limpio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Para identar/sangrar/tabular, presiona la tecla TAB en tu teclado</a:t>
            </a:r>
            <a:endParaRPr sz="36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pic>
        <p:nvPicPr>
          <p:cNvPr id="649" name="Google Shape;64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5432" y="5169190"/>
            <a:ext cx="19240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3617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408709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9"/>
          <p:cNvSpPr/>
          <p:nvPr/>
        </p:nvSpPr>
        <p:spPr>
          <a:xfrm>
            <a:off x="2876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9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ESTRUCTURA HTML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Estas etiquetas son obligatorias</a:t>
            </a:r>
            <a:endParaRPr sz="40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/>
          <p:nvPr/>
        </p:nvSpPr>
        <p:spPr>
          <a:xfrm>
            <a:off x="2876" y="-4314"/>
            <a:ext cx="12191998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510606" y="489278"/>
            <a:ext cx="11170787" cy="5875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TALLER 1</a:t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-38735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80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Construyendo</a:t>
            </a:r>
            <a:r>
              <a:rPr b="1" i="0" lang="es-MX" sz="8000" u="none" cap="none" strike="noStrike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 mi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8000" u="none" cap="none" strike="noStrike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primer sitio web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32F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0"/>
          <p:cNvSpPr txBox="1"/>
          <p:nvPr/>
        </p:nvSpPr>
        <p:spPr>
          <a:xfrm>
            <a:off x="772885" y="762003"/>
            <a:ext cx="10781101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&lt;!DOCTYPE  </a:t>
            </a:r>
            <a:r>
              <a:rPr lang="es-MX" sz="1800">
                <a:solidFill>
                  <a:srgbClr val="9966FF"/>
                </a:solidFill>
                <a:latin typeface="Tahoma"/>
                <a:ea typeface="Tahoma"/>
                <a:cs typeface="Tahoma"/>
                <a:sym typeface="Tahoma"/>
              </a:rPr>
              <a:t>html</a:t>
            </a: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&lt;head&gt;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&lt;body&gt;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&lt;/body&gt;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&lt;/html&gt;</a:t>
            </a:r>
            <a:endParaRPr/>
          </a:p>
        </p:txBody>
      </p:sp>
      <p:sp>
        <p:nvSpPr>
          <p:cNvPr id="665" name="Google Shape;665;p60"/>
          <p:cNvSpPr/>
          <p:nvPr/>
        </p:nvSpPr>
        <p:spPr>
          <a:xfrm>
            <a:off x="772885" y="463686"/>
            <a:ext cx="82532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&lt;!DOCTYPE html&gt; Se utiliza al principio para indicarle al navegador que el archivo es de tipo HTML 5.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32F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1"/>
          <p:cNvSpPr txBox="1"/>
          <p:nvPr/>
        </p:nvSpPr>
        <p:spPr>
          <a:xfrm>
            <a:off x="772885" y="762003"/>
            <a:ext cx="10781101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&lt;!DOCTYPE  </a:t>
            </a:r>
            <a:r>
              <a:rPr lang="es-MX" sz="1800">
                <a:solidFill>
                  <a:srgbClr val="9966FF"/>
                </a:solidFill>
                <a:latin typeface="Tahoma"/>
                <a:ea typeface="Tahoma"/>
                <a:cs typeface="Tahoma"/>
                <a:sym typeface="Tahoma"/>
              </a:rPr>
              <a:t>html</a:t>
            </a: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&lt;head&gt;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&lt;body&gt;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&lt;/body&gt;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&lt;/html&gt;</a:t>
            </a:r>
            <a:endParaRPr/>
          </a:p>
        </p:txBody>
      </p:sp>
      <p:grpSp>
        <p:nvGrpSpPr>
          <p:cNvPr id="672" name="Google Shape;672;p61"/>
          <p:cNvGrpSpPr/>
          <p:nvPr/>
        </p:nvGrpSpPr>
        <p:grpSpPr>
          <a:xfrm>
            <a:off x="1805354" y="1491343"/>
            <a:ext cx="9885904" cy="4659083"/>
            <a:chOff x="1805354" y="1491343"/>
            <a:chExt cx="9885904" cy="4659083"/>
          </a:xfrm>
        </p:grpSpPr>
        <p:cxnSp>
          <p:nvCxnSpPr>
            <p:cNvPr id="673" name="Google Shape;673;p61"/>
            <p:cNvCxnSpPr/>
            <p:nvPr/>
          </p:nvCxnSpPr>
          <p:spPr>
            <a:xfrm>
              <a:off x="1992086" y="6139540"/>
              <a:ext cx="9699172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4" name="Google Shape;674;p61"/>
            <p:cNvCxnSpPr/>
            <p:nvPr/>
          </p:nvCxnSpPr>
          <p:spPr>
            <a:xfrm>
              <a:off x="11691258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5" name="Google Shape;675;p61"/>
            <p:cNvCxnSpPr/>
            <p:nvPr/>
          </p:nvCxnSpPr>
          <p:spPr>
            <a:xfrm>
              <a:off x="1805354" y="1491343"/>
              <a:ext cx="9885904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76" name="Google Shape;676;p61"/>
          <p:cNvGrpSpPr/>
          <p:nvPr/>
        </p:nvGrpSpPr>
        <p:grpSpPr>
          <a:xfrm>
            <a:off x="446314" y="1491343"/>
            <a:ext cx="283029" cy="4659083"/>
            <a:chOff x="446314" y="1491343"/>
            <a:chExt cx="283029" cy="4659083"/>
          </a:xfrm>
        </p:grpSpPr>
        <p:cxnSp>
          <p:nvCxnSpPr>
            <p:cNvPr id="677" name="Google Shape;677;p61"/>
            <p:cNvCxnSpPr/>
            <p:nvPr/>
          </p:nvCxnSpPr>
          <p:spPr>
            <a:xfrm>
              <a:off x="457200" y="1491343"/>
              <a:ext cx="0" cy="4659083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8" name="Google Shape;678;p61"/>
            <p:cNvCxnSpPr/>
            <p:nvPr/>
          </p:nvCxnSpPr>
          <p:spPr>
            <a:xfrm>
              <a:off x="446314" y="1491343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9" name="Google Shape;679;p61"/>
            <p:cNvCxnSpPr/>
            <p:nvPr/>
          </p:nvCxnSpPr>
          <p:spPr>
            <a:xfrm>
              <a:off x="446314" y="6128657"/>
              <a:ext cx="283029" cy="0"/>
            </a:xfrm>
            <a:prstGeom prst="straightConnector1">
              <a:avLst/>
            </a:prstGeom>
            <a:noFill/>
            <a:ln cap="flat" cmpd="sng" w="3810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80" name="Google Shape;680;p61"/>
          <p:cNvSpPr/>
          <p:nvPr/>
        </p:nvSpPr>
        <p:spPr>
          <a:xfrm>
            <a:off x="1805354" y="1191905"/>
            <a:ext cx="100730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&lt;html&gt; Luego se utiliza este elemento raíz para indicar donde se contendrán todos los elementos de nuestra página web.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32F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2"/>
          <p:cNvSpPr txBox="1"/>
          <p:nvPr/>
        </p:nvSpPr>
        <p:spPr>
          <a:xfrm>
            <a:off x="772885" y="762003"/>
            <a:ext cx="10781101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&lt;!DOCTYPE  </a:t>
            </a:r>
            <a:r>
              <a:rPr lang="es-MX" sz="1800">
                <a:solidFill>
                  <a:srgbClr val="9966FF"/>
                </a:solidFill>
                <a:latin typeface="Tahoma"/>
                <a:ea typeface="Tahoma"/>
                <a:cs typeface="Tahoma"/>
                <a:sym typeface="Tahoma"/>
              </a:rPr>
              <a:t>html</a:t>
            </a: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&lt;head&gt;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&lt;body&gt;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&lt;/body&gt;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&lt;/html&gt;</a:t>
            </a:r>
            <a:endParaRPr/>
          </a:p>
        </p:txBody>
      </p:sp>
      <p:cxnSp>
        <p:nvCxnSpPr>
          <p:cNvPr id="687" name="Google Shape;687;p62"/>
          <p:cNvCxnSpPr/>
          <p:nvPr/>
        </p:nvCxnSpPr>
        <p:spPr>
          <a:xfrm>
            <a:off x="925286" y="2035627"/>
            <a:ext cx="0" cy="112123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8" name="Google Shape;688;p62"/>
          <p:cNvCxnSpPr/>
          <p:nvPr/>
        </p:nvCxnSpPr>
        <p:spPr>
          <a:xfrm>
            <a:off x="936171" y="2046513"/>
            <a:ext cx="283029" cy="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9" name="Google Shape;689;p62"/>
          <p:cNvCxnSpPr/>
          <p:nvPr/>
        </p:nvCxnSpPr>
        <p:spPr>
          <a:xfrm>
            <a:off x="2438400" y="3156857"/>
            <a:ext cx="9296401" cy="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0" name="Google Shape;690;p62"/>
          <p:cNvCxnSpPr/>
          <p:nvPr/>
        </p:nvCxnSpPr>
        <p:spPr>
          <a:xfrm>
            <a:off x="2286000" y="2046513"/>
            <a:ext cx="9448801" cy="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1" name="Google Shape;691;p62"/>
          <p:cNvCxnSpPr/>
          <p:nvPr/>
        </p:nvCxnSpPr>
        <p:spPr>
          <a:xfrm>
            <a:off x="936171" y="3156857"/>
            <a:ext cx="283029" cy="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2" name="Google Shape;692;p62"/>
          <p:cNvSpPr/>
          <p:nvPr/>
        </p:nvSpPr>
        <p:spPr>
          <a:xfrm>
            <a:off x="2286000" y="1725299"/>
            <a:ext cx="48624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&lt;head&gt; Aquí van la información técnica para el navegador</a:t>
            </a:r>
            <a:endParaRPr i="1" sz="14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93" name="Google Shape;693;p62"/>
          <p:cNvCxnSpPr/>
          <p:nvPr/>
        </p:nvCxnSpPr>
        <p:spPr>
          <a:xfrm>
            <a:off x="11734801" y="2046513"/>
            <a:ext cx="0" cy="1110344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32F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3"/>
          <p:cNvSpPr txBox="1"/>
          <p:nvPr/>
        </p:nvSpPr>
        <p:spPr>
          <a:xfrm>
            <a:off x="772885" y="762003"/>
            <a:ext cx="10781101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&lt;!DOCTYPE  </a:t>
            </a:r>
            <a:r>
              <a:rPr lang="es-MX" sz="1800">
                <a:solidFill>
                  <a:srgbClr val="9966FF"/>
                </a:solidFill>
                <a:latin typeface="Tahoma"/>
                <a:ea typeface="Tahoma"/>
                <a:cs typeface="Tahoma"/>
                <a:sym typeface="Tahoma"/>
              </a:rPr>
              <a:t>html</a:t>
            </a: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&lt;head&gt;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&lt;body&gt;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&lt;/body&gt;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6CC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66CCFF"/>
                </a:solidFill>
                <a:latin typeface="Tahoma"/>
                <a:ea typeface="Tahoma"/>
                <a:cs typeface="Tahoma"/>
                <a:sym typeface="Tahoma"/>
              </a:rPr>
              <a:t>&lt;/html&gt;</a:t>
            </a:r>
            <a:endParaRPr/>
          </a:p>
        </p:txBody>
      </p:sp>
      <p:cxnSp>
        <p:nvCxnSpPr>
          <p:cNvPr id="700" name="Google Shape;700;p63"/>
          <p:cNvCxnSpPr/>
          <p:nvPr/>
        </p:nvCxnSpPr>
        <p:spPr>
          <a:xfrm>
            <a:off x="925286" y="3678697"/>
            <a:ext cx="0" cy="1938332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1" name="Google Shape;701;p63"/>
          <p:cNvCxnSpPr/>
          <p:nvPr/>
        </p:nvCxnSpPr>
        <p:spPr>
          <a:xfrm>
            <a:off x="936171" y="3689583"/>
            <a:ext cx="283029" cy="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2" name="Google Shape;702;p63"/>
          <p:cNvCxnSpPr/>
          <p:nvPr/>
        </p:nvCxnSpPr>
        <p:spPr>
          <a:xfrm>
            <a:off x="2438400" y="5605470"/>
            <a:ext cx="8782724" cy="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3" name="Google Shape;703;p63"/>
          <p:cNvCxnSpPr/>
          <p:nvPr/>
        </p:nvCxnSpPr>
        <p:spPr>
          <a:xfrm>
            <a:off x="2286000" y="3689583"/>
            <a:ext cx="8935124" cy="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4" name="Google Shape;704;p63"/>
          <p:cNvCxnSpPr/>
          <p:nvPr/>
        </p:nvCxnSpPr>
        <p:spPr>
          <a:xfrm>
            <a:off x="936171" y="5617029"/>
            <a:ext cx="283029" cy="0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5" name="Google Shape;705;p63"/>
          <p:cNvCxnSpPr/>
          <p:nvPr/>
        </p:nvCxnSpPr>
        <p:spPr>
          <a:xfrm>
            <a:off x="11221124" y="3689583"/>
            <a:ext cx="0" cy="1915887"/>
          </a:xfrm>
          <a:prstGeom prst="straightConnector1">
            <a:avLst/>
          </a:prstGeom>
          <a:noFill/>
          <a:ln cap="flat" cmpd="sng" w="381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6" name="Google Shape;706;p63"/>
          <p:cNvSpPr/>
          <p:nvPr/>
        </p:nvSpPr>
        <p:spPr>
          <a:xfrm>
            <a:off x="2286000" y="3390814"/>
            <a:ext cx="66728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4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&lt;body&gt; Aquí van todos los elementos que el navegador va a mostrar en pantalla.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4"/>
          <p:cNvSpPr/>
          <p:nvPr/>
        </p:nvSpPr>
        <p:spPr>
          <a:xfrm>
            <a:off x="2876" y="-42950"/>
            <a:ext cx="12191998" cy="6900950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64"/>
          <p:cNvSpPr/>
          <p:nvPr/>
        </p:nvSpPr>
        <p:spPr>
          <a:xfrm>
            <a:off x="510607" y="624075"/>
            <a:ext cx="11170787" cy="5609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Conoceremos más etiquetas a lo largo del curso pero si quieres adelantarte puedes consultar los siguientes links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 Reference (w3schools.com)</a:t>
            </a:r>
            <a:endParaRPr sz="4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https://drive.google.com/file/d/139JOR8MLGLzr0fG_MwHZRxe3kM7dyUsF/view?usp=sharing</a:t>
            </a:r>
            <a:r>
              <a:rPr lang="es-MX" sz="2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5"/>
          <p:cNvSpPr/>
          <p:nvPr/>
        </p:nvSpPr>
        <p:spPr>
          <a:xfrm>
            <a:off x="2876" y="-4313"/>
            <a:ext cx="12189124" cy="6857998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5"/>
          <p:cNvSpPr/>
          <p:nvPr/>
        </p:nvSpPr>
        <p:spPr>
          <a:xfrm>
            <a:off x="3936619" y="812800"/>
            <a:ext cx="7497390" cy="5602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Manos a la obra</a:t>
            </a:r>
            <a:endParaRPr b="1"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Crearemos nuestra primera página web</a:t>
            </a:r>
            <a:endParaRPr/>
          </a:p>
        </p:txBody>
      </p:sp>
      <p:grpSp>
        <p:nvGrpSpPr>
          <p:cNvPr id="721" name="Google Shape;721;p65"/>
          <p:cNvGrpSpPr/>
          <p:nvPr/>
        </p:nvGrpSpPr>
        <p:grpSpPr>
          <a:xfrm>
            <a:off x="1055783" y="2123286"/>
            <a:ext cx="2602800" cy="2602800"/>
            <a:chOff x="1273497" y="2407529"/>
            <a:chExt cx="2602800" cy="2602800"/>
          </a:xfrm>
        </p:grpSpPr>
        <p:sp>
          <p:nvSpPr>
            <p:cNvPr id="722" name="Google Shape;722;p65"/>
            <p:cNvSpPr/>
            <p:nvPr/>
          </p:nvSpPr>
          <p:spPr>
            <a:xfrm>
              <a:off x="1273497" y="2407529"/>
              <a:ext cx="2602800" cy="2602800"/>
            </a:xfrm>
            <a:prstGeom prst="ellipse">
              <a:avLst/>
            </a:prstGeom>
            <a:solidFill>
              <a:srgbClr val="1F232F"/>
            </a:solidFill>
            <a:ln>
              <a:noFill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3" name="Google Shape;723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9771" y="2656742"/>
              <a:ext cx="1799772" cy="1931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6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66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PASO 1</a:t>
            </a:r>
            <a:endParaRPr sz="7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Crea una carpeta con el nombre de “MiPrimeraPaginaWeb 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Arrastra esa carpeta a VS (Visual Studio Code) o ábrela desde el programa</a:t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7"/>
          <p:cNvSpPr/>
          <p:nvPr/>
        </p:nvSpPr>
        <p:spPr>
          <a:xfrm>
            <a:off x="4700789" y="553791"/>
            <a:ext cx="712201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Creamos la carpeta y abrimos visual studio code</a:t>
            </a:r>
            <a:endParaRPr sz="2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 spd="slow"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68"/>
          <p:cNvSpPr/>
          <p:nvPr/>
        </p:nvSpPr>
        <p:spPr>
          <a:xfrm>
            <a:off x="326879" y="128665"/>
            <a:ext cx="458732" cy="479620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p6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45" y="477842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717"/>
            <a:ext cx="12192000" cy="65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69"/>
          <p:cNvSpPr/>
          <p:nvPr/>
        </p:nvSpPr>
        <p:spPr>
          <a:xfrm>
            <a:off x="365515" y="1352158"/>
            <a:ext cx="2686778" cy="479620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p6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9027" y="1654059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569154" y="486328"/>
            <a:ext cx="11199362" cy="5875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Primero lo primero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7200" u="none" cap="none" strike="noStrike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¿Qué es el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7200" u="none" cap="none" strike="noStrike">
                <a:solidFill>
                  <a:srgbClr val="66CCFF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Desarrollo web?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Es una especialidad de la informática encargada de construir</a:t>
            </a:r>
            <a:endParaRPr b="0" i="0" sz="18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4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y mantener sitios web ;)</a:t>
            </a:r>
            <a:endParaRPr b="0" i="0" sz="18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3568"/>
            <a:ext cx="12192000" cy="647086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0"/>
          <p:cNvSpPr/>
          <p:nvPr/>
        </p:nvSpPr>
        <p:spPr>
          <a:xfrm>
            <a:off x="3585234" y="3940812"/>
            <a:ext cx="1257222" cy="479620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8" name="Google Shape;758;p7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0472" y="4251638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1"/>
          <p:cNvSpPr/>
          <p:nvPr/>
        </p:nvSpPr>
        <p:spPr>
          <a:xfrm>
            <a:off x="10303099" y="553791"/>
            <a:ext cx="151970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2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72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PASO 2</a:t>
            </a:r>
            <a:endParaRPr sz="72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Creamos un archivo llamado index.html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“index” es el nombre que se le suele dar a toda página principal de un sitio web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html es la extensión que le indica al navegador que se trata de un archivo html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717"/>
            <a:ext cx="12192000" cy="65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3"/>
          <p:cNvSpPr/>
          <p:nvPr/>
        </p:nvSpPr>
        <p:spPr>
          <a:xfrm>
            <a:off x="1097158" y="1055737"/>
            <a:ext cx="360608" cy="337828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8" name="Google Shape;778;p7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2880" y="1224651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717"/>
            <a:ext cx="12192000" cy="65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4"/>
          <p:cNvSpPr/>
          <p:nvPr/>
        </p:nvSpPr>
        <p:spPr>
          <a:xfrm>
            <a:off x="813823" y="1274678"/>
            <a:ext cx="1324070" cy="337828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5" name="Google Shape;785;p7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1051" y="1443592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5"/>
          <p:cNvSpPr/>
          <p:nvPr/>
        </p:nvSpPr>
        <p:spPr>
          <a:xfrm>
            <a:off x="10303099" y="553791"/>
            <a:ext cx="151970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6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76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PASO 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Agregamos a index.html la estructura básica de un archivo HTML</a:t>
            </a:r>
            <a:endParaRPr sz="20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717"/>
            <a:ext cx="12192000" cy="650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78"/>
          <p:cNvGrpSpPr/>
          <p:nvPr/>
        </p:nvGrpSpPr>
        <p:grpSpPr>
          <a:xfrm>
            <a:off x="6096000" y="4009999"/>
            <a:ext cx="5855594" cy="2249133"/>
            <a:chOff x="6096000" y="4009999"/>
            <a:chExt cx="5855594" cy="2249133"/>
          </a:xfrm>
        </p:grpSpPr>
        <p:sp>
          <p:nvSpPr>
            <p:cNvPr id="811" name="Google Shape;811;p78"/>
            <p:cNvSpPr/>
            <p:nvPr/>
          </p:nvSpPr>
          <p:spPr>
            <a:xfrm>
              <a:off x="7456867" y="4713667"/>
              <a:ext cx="4494727" cy="1545465"/>
            </a:xfrm>
            <a:prstGeom prst="rect">
              <a:avLst/>
            </a:prstGeom>
            <a:solidFill>
              <a:srgbClr val="9966FF">
                <a:alpha val="40000"/>
              </a:srgbClr>
            </a:solidFill>
            <a:ln cap="flat" cmpd="sng" w="19050">
              <a:solidFill>
                <a:srgbClr val="9966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39700" sx="103000" rotWithShape="0" algn="ctr" dir="7860000" dist="88900" sy="103000">
                <a:srgbClr val="7F7F7F">
                  <a:alpha val="8392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800">
                  <a:solidFill>
                    <a:schemeClr val="lt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TIP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>
                  <a:solidFill>
                    <a:schemeClr val="lt1"/>
                  </a:solidFill>
                  <a:latin typeface="Advent Pro"/>
                  <a:ea typeface="Advent Pro"/>
                  <a:cs typeface="Advent Pro"/>
                  <a:sym typeface="Advent Pro"/>
                </a:rPr>
                <a:t>Si en VS code escribes html y seleccionas html:5 te pondrá automáticamente la estructura de una página</a:t>
              </a:r>
              <a:endParaRPr/>
            </a:p>
          </p:txBody>
        </p:sp>
        <p:pic>
          <p:nvPicPr>
            <p:cNvPr id="812" name="Google Shape;812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935324">
              <a:off x="6349747" y="4250029"/>
              <a:ext cx="1281629" cy="1321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3" name="Google Shape;813;p78"/>
          <p:cNvSpPr/>
          <p:nvPr/>
        </p:nvSpPr>
        <p:spPr>
          <a:xfrm>
            <a:off x="3389597" y="1488502"/>
            <a:ext cx="1324070" cy="270787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4" name="Google Shape;814;p7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1371" y="1623895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255"/>
            <a:ext cx="12192000" cy="651549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9"/>
          <p:cNvSpPr/>
          <p:nvPr/>
        </p:nvSpPr>
        <p:spPr>
          <a:xfrm>
            <a:off x="7160655" y="553791"/>
            <a:ext cx="4662152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No te preocupes por lo extra, ya lo veremos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80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PASO 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Agregamos un TITULO y un PÁRRAFO a nuestra página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Recuerda que todo esto va DENTRO DE LA ETIQUETA BODY</a:t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81"/>
          <p:cNvSpPr/>
          <p:nvPr/>
        </p:nvSpPr>
        <p:spPr>
          <a:xfrm>
            <a:off x="6658377" y="2656266"/>
            <a:ext cx="5344734" cy="7727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48892" y="105000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La etiqueta h1 representa un titulo principal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Existe de h1 – h6 donde h6 es el titulo menos importante</a:t>
            </a: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sz="20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834" name="Google Shape;834;p81"/>
          <p:cNvSpPr/>
          <p:nvPr/>
        </p:nvSpPr>
        <p:spPr>
          <a:xfrm>
            <a:off x="6658377" y="3529883"/>
            <a:ext cx="5344734" cy="42393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21133" y="31228"/>
                </a:lnTo>
              </a:path>
            </a:pathLst>
          </a:custGeom>
          <a:solidFill>
            <a:srgbClr val="66CCFF">
              <a:alpha val="40000"/>
            </a:srgbClr>
          </a:solidFill>
          <a:ln cap="flat" cmpd="sng" w="19050">
            <a:solidFill>
              <a:srgbClr val="66CC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La etiqueta p representa un párrafo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717"/>
            <a:ext cx="12192000" cy="65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2"/>
          <p:cNvSpPr/>
          <p:nvPr/>
        </p:nvSpPr>
        <p:spPr>
          <a:xfrm>
            <a:off x="7456867" y="4713667"/>
            <a:ext cx="4494727" cy="1545465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TIP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LOREM es un texto de relleno, lo usaremos para el párrafo, simplemente escribe lorem y VS te dará la opción de autocompletarr</a:t>
            </a:r>
            <a:endParaRPr sz="20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841" name="Google Shape;84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935324">
            <a:off x="6349747" y="4250029"/>
            <a:ext cx="1281629" cy="1321502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2"/>
          <p:cNvSpPr/>
          <p:nvPr/>
        </p:nvSpPr>
        <p:spPr>
          <a:xfrm>
            <a:off x="2591107" y="3700574"/>
            <a:ext cx="5294016" cy="369150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3" name="Google Shape;843;p8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1702" y="3885149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83"/>
          <p:cNvSpPr/>
          <p:nvPr/>
        </p:nvSpPr>
        <p:spPr>
          <a:xfrm>
            <a:off x="10303099" y="553791"/>
            <a:ext cx="151970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4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4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Paremos un momento…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¿Para que sirven las etiquetas extra que se agregamos?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&lt;html lang=“en”&gt;   &lt;/html&gt;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&lt;meta charset=“UTF-8”&gt;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&lt;meta name="viewport" content="width=device-width, initial-scale=1.0"&gt;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&lt;title&gt; Document &lt;/title&gt;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85"/>
          <p:cNvSpPr/>
          <p:nvPr/>
        </p:nvSpPr>
        <p:spPr>
          <a:xfrm>
            <a:off x="2021983" y="1532586"/>
            <a:ext cx="991673" cy="296214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5"/>
          <p:cNvSpPr/>
          <p:nvPr/>
        </p:nvSpPr>
        <p:spPr>
          <a:xfrm>
            <a:off x="5769735" y="1056066"/>
            <a:ext cx="5344734" cy="7727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58723" y="87000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Indica el idioma en=ingles, es=español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Lo usan los motores de búsqueda para filtrar sus resultados</a:t>
            </a:r>
            <a:endParaRPr sz="20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86"/>
          <p:cNvSpPr/>
          <p:nvPr/>
        </p:nvSpPr>
        <p:spPr>
          <a:xfrm>
            <a:off x="1803042" y="1983346"/>
            <a:ext cx="7109138" cy="5795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6"/>
          <p:cNvSpPr/>
          <p:nvPr/>
        </p:nvSpPr>
        <p:spPr>
          <a:xfrm>
            <a:off x="6096000" y="4539799"/>
            <a:ext cx="5344734" cy="1487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16795" y="-146429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Las etiquetas meta se usan para los metadatos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charse</a:t>
            </a:r>
            <a:r>
              <a:rPr lang="es-MX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t: Indica el conjunto de caracteres de nuestra página, UTF-8 es el más compatible con todos los idiomas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-MX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viewport</a:t>
            </a:r>
            <a:r>
              <a:rPr lang="es-MX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: Se usa para tomar el área de la ventana en donde el contenido web esta visible </a:t>
            </a:r>
            <a:endParaRPr sz="20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87"/>
          <p:cNvSpPr/>
          <p:nvPr/>
        </p:nvSpPr>
        <p:spPr>
          <a:xfrm>
            <a:off x="1841679" y="2498502"/>
            <a:ext cx="2356834" cy="28333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7"/>
          <p:cNvSpPr/>
          <p:nvPr/>
        </p:nvSpPr>
        <p:spPr>
          <a:xfrm>
            <a:off x="6336406" y="2640169"/>
            <a:ext cx="5344734" cy="7727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44555" y="1000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Es el nombre que queremos que tenga la pestaña donde se muestra nuestra página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8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88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Ahora que sabemos esto…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Modificaremos nuestro index para que este en español y en la pestaña aparezca “MiPrimeraPaginaWeb”</a:t>
            </a:r>
            <a:endParaRPr sz="1800">
              <a:solidFill>
                <a:srgbClr val="66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717"/>
            <a:ext cx="12192000" cy="65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89"/>
          <p:cNvSpPr/>
          <p:nvPr/>
        </p:nvSpPr>
        <p:spPr>
          <a:xfrm>
            <a:off x="10303099" y="553791"/>
            <a:ext cx="151970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>
            <a:off x="0" y="-4313"/>
            <a:ext cx="12194873" cy="6862313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699746" y="0"/>
            <a:ext cx="10795379" cy="68656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000" u="none" cap="none" strike="noStrike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¿Qué es Front-End?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Es la rama que se especializa en la interfaz y es responsable del </a:t>
            </a:r>
            <a:r>
              <a:rPr b="0" i="0" lang="es-MX" sz="3600" u="sng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aspecto visual</a:t>
            </a:r>
            <a:r>
              <a:rPr b="0" i="0" lang="es-MX" sz="3600" u="none" cap="none" strike="noStrike">
                <a:solidFill>
                  <a:schemeClr val="lt1"/>
                </a:solidFill>
                <a:latin typeface="Advent Pro ExtraLight"/>
                <a:ea typeface="Advent Pro ExtraLight"/>
                <a:cs typeface="Advent Pro ExtraLight"/>
                <a:sym typeface="Advent Pro ExtraLight"/>
              </a:rPr>
              <a:t> que va a tener nuestro sitio web en todos los dispositivos (tablets, notebooks, smartphone, etc)</a:t>
            </a:r>
            <a:endParaRPr b="0" i="0" sz="2400" u="none" cap="none" strike="noStrike">
              <a:solidFill>
                <a:schemeClr val="lt1"/>
              </a:solidFill>
              <a:latin typeface="Advent Pro ExtraLight"/>
              <a:ea typeface="Advent Pro ExtraLight"/>
              <a:cs typeface="Advent Pro ExtraLight"/>
              <a:sym typeface="Advent Pro Extra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0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90"/>
          <p:cNvSpPr/>
          <p:nvPr/>
        </p:nvSpPr>
        <p:spPr>
          <a:xfrm>
            <a:off x="510607" y="906858"/>
            <a:ext cx="5362159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 LO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OLVIDES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Recuerda siempre guardar los avances con Crtl+S para que se vean reflejados en la página web</a:t>
            </a:r>
            <a:endParaRPr/>
          </a:p>
        </p:txBody>
      </p:sp>
      <p:pic>
        <p:nvPicPr>
          <p:cNvPr id="898" name="Google Shape;89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3235" y="-234431"/>
            <a:ext cx="6188765" cy="731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1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91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PASO 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Abrimos la carpeta de nuestro proyecto “MiPrimeraPaginaWeb” en el navegador de archivos y damos doble click sobre “index” para abrir nuestra página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Nota: Se desplegará en tu navegador predeterminado</a:t>
            </a:r>
            <a:endParaRPr sz="18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2"/>
          <p:cNvSpPr/>
          <p:nvPr/>
        </p:nvSpPr>
        <p:spPr>
          <a:xfrm>
            <a:off x="1419130" y="1858894"/>
            <a:ext cx="1079372" cy="819911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2" name="Google Shape;912;p9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5081" y="2415384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717"/>
            <a:ext cx="12192000" cy="650656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93"/>
          <p:cNvSpPr/>
          <p:nvPr/>
        </p:nvSpPr>
        <p:spPr>
          <a:xfrm>
            <a:off x="1419130" y="1833136"/>
            <a:ext cx="1079372" cy="819911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9" name="Google Shape;919;p9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5081" y="2415384"/>
            <a:ext cx="526842" cy="52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030"/>
            <a:ext cx="12192000" cy="6461939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94"/>
          <p:cNvSpPr/>
          <p:nvPr/>
        </p:nvSpPr>
        <p:spPr>
          <a:xfrm>
            <a:off x="10251584" y="5576552"/>
            <a:ext cx="1519707" cy="965916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Listo :)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5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5"/>
          <p:cNvSpPr/>
          <p:nvPr/>
        </p:nvSpPr>
        <p:spPr>
          <a:xfrm>
            <a:off x="510607" y="906858"/>
            <a:ext cx="11170787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PASO 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Regresemos al código y agreguemos una imagen</a:t>
            </a:r>
            <a:endParaRPr sz="1800">
              <a:solidFill>
                <a:srgbClr val="66CCFF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105"/>
            <a:ext cx="12192000" cy="64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6"/>
          <p:cNvSpPr/>
          <p:nvPr/>
        </p:nvSpPr>
        <p:spPr>
          <a:xfrm>
            <a:off x="6287343" y="4833914"/>
            <a:ext cx="1543011" cy="317635"/>
          </a:xfrm>
          <a:prstGeom prst="rect">
            <a:avLst/>
          </a:prstGeom>
          <a:solidFill>
            <a:srgbClr val="9966FF">
              <a:alpha val="20000"/>
            </a:srgbClr>
          </a:solidFill>
          <a:ln cap="flat" cmpd="sng" w="1270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9" name="Google Shape;939;p9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6933" y="4992731"/>
            <a:ext cx="526842" cy="526842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96"/>
          <p:cNvSpPr/>
          <p:nvPr/>
        </p:nvSpPr>
        <p:spPr>
          <a:xfrm>
            <a:off x="6287343" y="423970"/>
            <a:ext cx="4977090" cy="979825"/>
          </a:xfrm>
          <a:prstGeom prst="rect">
            <a:avLst/>
          </a:pr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En nuestro navegador buscamos la imagen que queramos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642"/>
            <a:ext cx="12192000" cy="648871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97"/>
          <p:cNvSpPr/>
          <p:nvPr/>
        </p:nvSpPr>
        <p:spPr>
          <a:xfrm>
            <a:off x="5808372" y="3879759"/>
            <a:ext cx="6040193" cy="10013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37810" y="-1000"/>
                </a:lnTo>
              </a:path>
            </a:pathLst>
          </a:custGeom>
          <a:solidFill>
            <a:srgbClr val="9966FF">
              <a:alpha val="40000"/>
            </a:srgbClr>
          </a:solidFill>
          <a:ln cap="flat" cmpd="sng" w="19050">
            <a:solidFill>
              <a:srgbClr val="9966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3000" rotWithShape="0" algn="ctr" dir="7860000" dist="88900" sy="103000">
              <a:srgbClr val="7F7F7F">
                <a:alpha val="8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La etiqueta img representa una imagen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src: es la ruta a la imagen, la url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alt: es el texto que aparece cuando la imagen no se puede cargar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180"/>
            <a:ext cx="12192000" cy="649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9"/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1F23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99"/>
          <p:cNvSpPr/>
          <p:nvPr/>
        </p:nvSpPr>
        <p:spPr>
          <a:xfrm>
            <a:off x="510607" y="906858"/>
            <a:ext cx="5362159" cy="5044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NO LO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>
                <a:solidFill>
                  <a:srgbClr val="66CCFF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OLVIDES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Recuerda siempre guardar los avances con Crtl+S para que se vean reflejados en la página web</a:t>
            </a:r>
            <a:endParaRPr/>
          </a:p>
        </p:txBody>
      </p:sp>
      <p:pic>
        <p:nvPicPr>
          <p:cNvPr id="959" name="Google Shape;95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3235" y="-234431"/>
            <a:ext cx="6188765" cy="731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2020-04-20T12:20:00Z</dcterms:created>
  <dc:creator>Aylin Yepez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0x010100296E2714C9A4F64DBF5C2426E7D43925</vt:lpwstr>
  </property>
  <property fmtid="{D5CDD505-2E9C-101B-9397-08002B2CF9AE}" pid="3" name="Order">
    <vt:r8>97900.0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